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sldIdLst>
    <p:sldId id="256" r:id="rId2"/>
    <p:sldId id="286" r:id="rId3"/>
    <p:sldId id="311" r:id="rId4"/>
    <p:sldId id="299" r:id="rId5"/>
    <p:sldId id="300" r:id="rId6"/>
    <p:sldId id="301" r:id="rId7"/>
    <p:sldId id="302" r:id="rId8"/>
    <p:sldId id="270" r:id="rId9"/>
    <p:sldId id="271" r:id="rId10"/>
    <p:sldId id="263" r:id="rId11"/>
    <p:sldId id="265" r:id="rId12"/>
    <p:sldId id="264" r:id="rId13"/>
    <p:sldId id="266" r:id="rId14"/>
    <p:sldId id="267" r:id="rId15"/>
    <p:sldId id="268" r:id="rId16"/>
    <p:sldId id="272" r:id="rId17"/>
    <p:sldId id="303" r:id="rId18"/>
    <p:sldId id="305" r:id="rId19"/>
    <p:sldId id="320" r:id="rId20"/>
    <p:sldId id="274" r:id="rId21"/>
    <p:sldId id="269" r:id="rId22"/>
    <p:sldId id="304" r:id="rId23"/>
    <p:sldId id="273" r:id="rId24"/>
    <p:sldId id="293" r:id="rId25"/>
    <p:sldId id="307" r:id="rId26"/>
    <p:sldId id="297" r:id="rId27"/>
    <p:sldId id="298" r:id="rId28"/>
    <p:sldId id="290" r:id="rId29"/>
    <p:sldId id="294" r:id="rId30"/>
    <p:sldId id="291" r:id="rId31"/>
    <p:sldId id="295" r:id="rId32"/>
    <p:sldId id="292" r:id="rId33"/>
    <p:sldId id="296" r:id="rId34"/>
    <p:sldId id="275" r:id="rId35"/>
    <p:sldId id="276" r:id="rId36"/>
    <p:sldId id="277" r:id="rId37"/>
    <p:sldId id="282" r:id="rId38"/>
    <p:sldId id="313" r:id="rId39"/>
    <p:sldId id="278" r:id="rId40"/>
    <p:sldId id="314" r:id="rId41"/>
    <p:sldId id="315" r:id="rId42"/>
    <p:sldId id="317" r:id="rId43"/>
    <p:sldId id="316" r:id="rId44"/>
    <p:sldId id="318" r:id="rId45"/>
    <p:sldId id="279" r:id="rId46"/>
    <p:sldId id="281" r:id="rId47"/>
    <p:sldId id="280" r:id="rId48"/>
    <p:sldId id="321" r:id="rId49"/>
    <p:sldId id="288" r:id="rId50"/>
    <p:sldId id="285" r:id="rId5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8" autoAdjust="0"/>
    <p:restoredTop sz="83449" autoAdjust="0"/>
  </p:normalViewPr>
  <p:slideViewPr>
    <p:cSldViewPr>
      <p:cViewPr varScale="1">
        <p:scale>
          <a:sx n="112" d="100"/>
          <a:sy n="112" d="100"/>
        </p:scale>
        <p:origin x="-150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7B7CE-DE3D-4797-9D6E-43C0BFE71DCE}" type="datetimeFigureOut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CB0AD-5315-429B-967E-CCE2093AB5E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73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32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15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91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397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55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755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72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299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68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574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12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81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4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6343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6115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372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657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057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0057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2534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7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5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252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912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01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CB0AD-5315-429B-967E-CCE2093AB5E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75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2B82-F94B-49BC-AC98-82F0F197A595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36629-89F8-42EB-AEEB-F00C6398EC22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7FC5-F3A3-4205-BA69-73D91B814D00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C9D4-5AD9-4231-A7B4-9C55AAEB0983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ADFF9-6FDF-428C-A66E-1B6A00D64A45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54BBC-56C6-4FCE-85F0-1C39414BBB16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AA5E0-6E39-4448-BFB7-BAD96440CCC0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8D649-62E4-4BF4-9AC6-35AEC0A2AD40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2578-2B52-4C7A-87DE-768E97684F04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52245" y="6520259"/>
            <a:ext cx="2133600" cy="365125"/>
          </a:xfrm>
        </p:spPr>
        <p:txBody>
          <a:bodyPr/>
          <a:lstStyle>
            <a:lvl1pPr>
              <a:defRPr sz="1100" b="1">
                <a:solidFill>
                  <a:schemeClr val="tx1"/>
                </a:solidFill>
              </a:defRPr>
            </a:lvl1pPr>
          </a:lstStyle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39D75-832F-4F42-9CF9-401821D90F36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804248" y="6356350"/>
            <a:ext cx="1882552" cy="365125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028C-3B08-44E8-BDA3-3EE4A9B16364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1D88-6C7D-44E4-8F79-B241D8A5D3AF}" type="datetime1">
              <a:rPr lang="ko-KR" altLang="en-US" smtClean="0"/>
              <a:pPr/>
              <a:t>2015-11-05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A9FC4-6F8D-4E15-9487-2230FDB12D5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2490465"/>
            <a:ext cx="7772400" cy="1226567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b="1" dirty="0" smtClean="0"/>
              <a:t>K</a:t>
            </a:r>
            <a:r>
              <a:rPr lang="ko-KR" altLang="en-US" sz="2000" b="1" dirty="0" err="1" smtClean="0"/>
              <a:t>웹소설</a:t>
            </a:r>
            <a:r>
              <a:rPr lang="ko-KR" altLang="en-US" sz="2000" b="1" dirty="0" smtClean="0"/>
              <a:t> 웹사이트 개발 프로젝트</a:t>
            </a:r>
            <a:endParaRPr lang="ko-KR" altLang="en-US" sz="2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95588" y="3382144"/>
            <a:ext cx="1616224" cy="694928"/>
          </a:xfrm>
        </p:spPr>
        <p:txBody>
          <a:bodyPr>
            <a:normAutofit/>
          </a:bodyPr>
          <a:lstStyle/>
          <a:p>
            <a:pPr algn="r"/>
            <a:r>
              <a:rPr lang="ko-KR" altLang="en-US" sz="1600" dirty="0" smtClean="0">
                <a:solidFill>
                  <a:schemeClr val="tx1"/>
                </a:solidFill>
              </a:rPr>
              <a:t>화면 설계서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2015.9.29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844166"/>
            <a:ext cx="9144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016016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오늘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121346"/>
              </p:ext>
            </p:extLst>
          </p:nvPr>
        </p:nvGraphicFramePr>
        <p:xfrm>
          <a:off x="5988714" y="957282"/>
          <a:ext cx="2880320" cy="18186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하위 카테고리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요일 선택 </a:t>
                      </a:r>
                      <a:r>
                        <a:rPr lang="ko-KR" altLang="en-US" sz="1000" dirty="0" err="1" smtClean="0"/>
                        <a:t>콤보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화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목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금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토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일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장르 선택 </a:t>
                      </a:r>
                      <a:r>
                        <a:rPr lang="ko-KR" altLang="en-US" sz="1000" dirty="0" err="1" smtClean="0"/>
                        <a:t>콤보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퓨전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기타</a:t>
                      </a:r>
                      <a:r>
                        <a:rPr lang="en-US" altLang="ko-KR" sz="1000" dirty="0" smtClean="0"/>
                        <a:t>), </a:t>
                      </a:r>
                      <a:r>
                        <a:rPr lang="ko-KR" altLang="en-US" sz="1000" dirty="0" smtClean="0"/>
                        <a:t>성인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완결작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정렬</a:t>
                      </a:r>
                      <a:r>
                        <a:rPr lang="ko-KR" altLang="en-US" sz="1000" baseline="0" dirty="0" smtClean="0"/>
                        <a:t> 기준 선택 </a:t>
                      </a:r>
                      <a:r>
                        <a:rPr lang="ko-KR" altLang="en-US" sz="1000" baseline="0" dirty="0" err="1" smtClean="0"/>
                        <a:t>콤보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추천수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ko-KR" altLang="en-US" sz="1000" dirty="0" smtClean="0"/>
                        <a:t>작품 노출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표지이미지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총회차수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조회수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추천수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2060848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472773"/>
              </p:ext>
            </p:extLst>
          </p:nvPr>
        </p:nvGraphicFramePr>
        <p:xfrm>
          <a:off x="452688" y="1628800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오늘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로맨스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판타지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251520" y="166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755576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536016" y="19168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447784" y="36810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5076056" y="19168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33213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2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904465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로맨스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로맨스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87915"/>
              </p:ext>
            </p:extLst>
          </p:nvPr>
        </p:nvGraphicFramePr>
        <p:xfrm>
          <a:off x="5988714" y="957282"/>
          <a:ext cx="2880320" cy="3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정렬</a:t>
                      </a:r>
                      <a:r>
                        <a:rPr lang="ko-KR" altLang="en-US" sz="1000" baseline="0" dirty="0" smtClean="0"/>
                        <a:t> 기준 선택 </a:t>
                      </a:r>
                      <a:r>
                        <a:rPr lang="ko-KR" altLang="en-US" sz="1000" baseline="0" dirty="0" err="1" smtClean="0"/>
                        <a:t>콤보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추천수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876205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로맨스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02251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2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674630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판타지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판타지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569639"/>
              </p:ext>
            </p:extLst>
          </p:nvPr>
        </p:nvGraphicFramePr>
        <p:xfrm>
          <a:off x="5988714" y="957282"/>
          <a:ext cx="2880320" cy="3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정렬</a:t>
                      </a:r>
                      <a:r>
                        <a:rPr lang="ko-KR" altLang="en-US" sz="1000" baseline="0" dirty="0" smtClean="0"/>
                        <a:t> 기준 선택 </a:t>
                      </a:r>
                      <a:r>
                        <a:rPr lang="ko-KR" altLang="en-US" sz="1000" baseline="0" dirty="0" err="1" smtClean="0"/>
                        <a:t>콤보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추천수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689644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rgbClr val="FF0000"/>
                          </a:solidFill>
                        </a:rPr>
                        <a:t>판타지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무협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140816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2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089642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무협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무협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2306"/>
              </p:ext>
            </p:extLst>
          </p:nvPr>
        </p:nvGraphicFramePr>
        <p:xfrm>
          <a:off x="5988714" y="957282"/>
          <a:ext cx="2880320" cy="3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정렬</a:t>
                      </a:r>
                      <a:r>
                        <a:rPr lang="ko-KR" altLang="en-US" sz="1000" baseline="0" dirty="0" smtClean="0"/>
                        <a:t> 기준 선택 </a:t>
                      </a:r>
                      <a:r>
                        <a:rPr lang="ko-KR" altLang="en-US" sz="1000" baseline="0" dirty="0" err="1" smtClean="0"/>
                        <a:t>콤보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추천수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787400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퓨전</a:t>
                      </a:r>
                      <a:r>
                        <a:rPr lang="en-US" altLang="ko-KR" sz="800" dirty="0" smtClean="0"/>
                        <a:t>/</a:t>
                      </a:r>
                      <a:r>
                        <a:rPr lang="ko-KR" altLang="en-US" sz="800" dirty="0" smtClean="0"/>
                        <a:t>기타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274537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22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9456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퓨전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기타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퓨전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기타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540372"/>
              </p:ext>
            </p:extLst>
          </p:nvPr>
        </p:nvGraphicFramePr>
        <p:xfrm>
          <a:off x="5988714" y="957282"/>
          <a:ext cx="2880320" cy="3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정렬</a:t>
                      </a:r>
                      <a:r>
                        <a:rPr lang="ko-KR" altLang="en-US" sz="1000" baseline="0" dirty="0" smtClean="0"/>
                        <a:t> 기준 선택 </a:t>
                      </a:r>
                      <a:r>
                        <a:rPr lang="ko-KR" altLang="en-US" sz="1000" baseline="0" dirty="0" err="1" smtClean="0"/>
                        <a:t>콤보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추천수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037359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성인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1988840"/>
            <a:ext cx="4536504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61782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010604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성인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성인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3792"/>
              </p:ext>
            </p:extLst>
          </p:nvPr>
        </p:nvGraphicFramePr>
        <p:xfrm>
          <a:off x="5988714" y="957282"/>
          <a:ext cx="2880320" cy="333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성인관 클릭 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성인 인증요청 절차 진행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5)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성인인증 완료 회원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팝업 없음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성인관 연재 구분 선택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성인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작가관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성인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리그작가관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베스트리그관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챌린지관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성인 </a:t>
                      </a:r>
                      <a:r>
                        <a:rPr lang="ko-KR" altLang="en-US" sz="1000" baseline="0" dirty="0" err="1" smtClean="0"/>
                        <a:t>완결작</a:t>
                      </a: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※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우선 적용되는 구분은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일반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성인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＇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이며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</a:rPr>
                        <a:t>유니티와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</a:rPr>
                        <a:t>제너맨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연령부문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공모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&amp;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리그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&gt;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참가자 중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성인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＇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용 작품을 쓸 경우 그 작품은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</a:rPr>
                        <a:t>성인관에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우선 분류됨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</a:rPr>
                        <a:t>다시말해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성인용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</a:rPr>
                        <a:t>웹소설은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rgbClr val="FF0000"/>
                          </a:solidFill>
                        </a:rPr>
                        <a:t>일반관에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노출 시키지 않음</a:t>
                      </a:r>
                      <a:endParaRPr lang="en-US" altLang="ko-KR" sz="10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장르 선택 </a:t>
                      </a:r>
                      <a:r>
                        <a:rPr lang="ko-KR" altLang="en-US" sz="1000" dirty="0" err="1" smtClean="0"/>
                        <a:t>콤보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퓨전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기타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정렬</a:t>
                      </a:r>
                      <a:r>
                        <a:rPr lang="ko-KR" altLang="en-US" sz="1000" baseline="0" dirty="0" smtClean="0"/>
                        <a:t> 기준 선택 </a:t>
                      </a:r>
                      <a:r>
                        <a:rPr lang="ko-KR" altLang="en-US" sz="1000" baseline="0" dirty="0" err="1" smtClean="0"/>
                        <a:t>콤보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추천수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542116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완결작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3528" y="1988840"/>
            <a:ext cx="396044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49999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419872" y="18017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501" y="2026558"/>
            <a:ext cx="1090155" cy="178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r"/>
            <a:r>
              <a:rPr lang="ko-KR" altLang="en-US" sz="900" dirty="0" smtClean="0">
                <a:solidFill>
                  <a:schemeClr val="tx1"/>
                </a:solidFill>
              </a:rPr>
              <a:t>성인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작가관</a:t>
            </a:r>
            <a:r>
              <a:rPr lang="ko-KR" altLang="en-US" sz="900" dirty="0" smtClean="0">
                <a:solidFill>
                  <a:schemeClr val="tx1"/>
                </a:solidFill>
              </a:rPr>
              <a:t>  ▼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95500" y="202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761706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2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5940152" y="4797152"/>
            <a:ext cx="1551300" cy="15678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성인 인증 확인 팝업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796133" y="4953933"/>
            <a:ext cx="2880322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96133" y="5157192"/>
            <a:ext cx="2880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성인 인증이 필요한 콘텐츠입니다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902859" y="5657034"/>
            <a:ext cx="694243" cy="19566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</a:t>
            </a:r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01715" y="4957785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796132" y="6008523"/>
            <a:ext cx="2875209" cy="15678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 버튼 클릭 시 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내정보관리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</a:t>
            </a:r>
            <a:r>
              <a:rPr lang="en-US" altLang="ko-KR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이동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706132" y="477393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614261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err="1" smtClean="0"/>
                        <a:t>완결작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704110"/>
              </p:ext>
            </p:extLst>
          </p:nvPr>
        </p:nvGraphicFramePr>
        <p:xfrm>
          <a:off x="5988714" y="957282"/>
          <a:ext cx="2880320" cy="75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장르 선택 </a:t>
                      </a:r>
                      <a:r>
                        <a:rPr lang="ko-KR" altLang="en-US" sz="1000" dirty="0" err="1" smtClean="0"/>
                        <a:t>콤보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퓨전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기타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정렬</a:t>
                      </a:r>
                      <a:r>
                        <a:rPr lang="ko-KR" altLang="en-US" sz="1000" baseline="0" dirty="0" smtClean="0"/>
                        <a:t> 기준 선택 </a:t>
                      </a:r>
                      <a:r>
                        <a:rPr lang="ko-KR" altLang="en-US" sz="1000" baseline="0" dirty="0" err="1" smtClean="0"/>
                        <a:t>콤보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추천수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344283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5501" y="2026558"/>
            <a:ext cx="1090155" cy="178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9999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265418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511963"/>
              </p:ext>
            </p:extLst>
          </p:nvPr>
        </p:nvGraphicFramePr>
        <p:xfrm>
          <a:off x="1" y="0"/>
          <a:ext cx="9143999" cy="685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err="1" smtClean="0"/>
                        <a:t>완결작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6173620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25264"/>
              </p:ext>
            </p:extLst>
          </p:nvPr>
        </p:nvGraphicFramePr>
        <p:xfrm>
          <a:off x="5988714" y="957282"/>
          <a:ext cx="2880320" cy="75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장르 선택 </a:t>
                      </a:r>
                      <a:r>
                        <a:rPr lang="ko-KR" altLang="en-US" sz="1000" dirty="0" err="1" smtClean="0"/>
                        <a:t>콤보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전체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퓨전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기타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정렬</a:t>
                      </a:r>
                      <a:r>
                        <a:rPr lang="ko-KR" altLang="en-US" sz="1000" baseline="0" dirty="0" smtClean="0"/>
                        <a:t> 기준 선택 </a:t>
                      </a:r>
                      <a:r>
                        <a:rPr lang="ko-KR" altLang="en-US" sz="1000" baseline="0" dirty="0" err="1" smtClean="0"/>
                        <a:t>콤보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추천수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76" name="Picture 3"/>
          <p:cNvPicPr>
            <a:picLocks noChangeAspect="1" noChangeArrowheads="1"/>
          </p:cNvPicPr>
          <p:nvPr/>
        </p:nvPicPr>
        <p:blipFill>
          <a:blip r:embed="rId3" cstate="print"/>
          <a:srcRect l="1954" t="22455" r="3916" b="813"/>
          <a:stretch>
            <a:fillRect/>
          </a:stretch>
        </p:blipFill>
        <p:spPr bwMode="auto">
          <a:xfrm>
            <a:off x="323528" y="1988840"/>
            <a:ext cx="518457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05007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8" name="타원 47"/>
          <p:cNvSpPr/>
          <p:nvPr/>
        </p:nvSpPr>
        <p:spPr>
          <a:xfrm>
            <a:off x="5076056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5501" y="2026558"/>
            <a:ext cx="1090155" cy="178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algn="r"/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49999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36038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23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897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12549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작품뷰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하위 카테고리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err="1" smtClean="0"/>
                        <a:t>작품뷰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①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5988714" y="957282"/>
          <a:ext cx="2880320" cy="1535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6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목록 정렬 선택 체크박스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err="1" smtClean="0"/>
                        <a:t>최신순</a:t>
                      </a:r>
                      <a:r>
                        <a:rPr lang="en-US" altLang="ko-KR" sz="1000" dirty="0" smtClean="0"/>
                        <a:t>: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회차</a:t>
                      </a:r>
                      <a:r>
                        <a:rPr lang="ko-KR" altLang="en-US" sz="1000" baseline="0" dirty="0" smtClean="0"/>
                        <a:t> 내림차순 정렬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err="1" smtClean="0"/>
                        <a:t>첫편부터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err="1" smtClean="0"/>
                        <a:t>회차</a:t>
                      </a:r>
                      <a:r>
                        <a:rPr lang="ko-KR" altLang="en-US" sz="1000" baseline="0" dirty="0" smtClean="0"/>
                        <a:t> 오름차순 정렬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행에 마우스를 올려놓았을 때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해당 행 </a:t>
                      </a:r>
                      <a:r>
                        <a:rPr lang="ko-KR" altLang="en-US" sz="1000" dirty="0" err="1" smtClean="0"/>
                        <a:t>쉐도우</a:t>
                      </a:r>
                      <a:r>
                        <a:rPr lang="ko-KR" altLang="en-US" sz="1000" dirty="0" smtClean="0"/>
                        <a:t> 음영</a:t>
                      </a:r>
                    </a:p>
                  </a:txBody>
                  <a:tcPr marL="72000" marR="72000" marT="36000" marB="36000" anchor="ctr"/>
                </a:tc>
              </a:tr>
              <a:tr h="45106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작품뷰는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오늘의 연재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’, 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공모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&amp;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리그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에 있는 모든 작품에 적용됨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13528" y="4712552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00621" y="2013398"/>
            <a:ext cx="3964531" cy="134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작가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토토마남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연재관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오늘의 연재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연재요일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금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375819"/>
              </p:ext>
            </p:extLst>
          </p:nvPr>
        </p:nvGraphicFramePr>
        <p:xfrm>
          <a:off x="452688" y="1196752"/>
          <a:ext cx="298849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993284"/>
              </p:ext>
            </p:extLst>
          </p:nvPr>
        </p:nvGraphicFramePr>
        <p:xfrm>
          <a:off x="4463854" y="1218644"/>
          <a:ext cx="1281342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2429752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83601" y="47200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8189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3059832" y="47333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2195736" y="47333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55" name="직사각형 54"/>
          <p:cNvSpPr/>
          <p:nvPr/>
        </p:nvSpPr>
        <p:spPr>
          <a:xfrm>
            <a:off x="395536" y="2013398"/>
            <a:ext cx="1056321" cy="134359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621375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로맨스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5054" y="3749522"/>
            <a:ext cx="4851837" cy="483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선영은 어릴 때 당한 교통사고로 한쪽 발을 절단했다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상처에도 불구하고 긍정적인 삶을 살아가려고 노력한다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이상적인 남자친구를 만나고부터는 상처가 되살아 나는데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….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19672" y="2988749"/>
            <a:ext cx="1039067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조회 수  </a:t>
            </a:r>
            <a:r>
              <a:rPr lang="en-US" altLang="ko-KR" sz="900" b="0" dirty="0" smtClean="0"/>
              <a:t>10,200</a:t>
            </a:r>
            <a:endParaRPr lang="ko-KR" altLang="en-US" sz="900" b="0" dirty="0"/>
          </a:p>
        </p:txBody>
      </p:sp>
      <p:sp>
        <p:nvSpPr>
          <p:cNvPr id="62" name="TextBox 61"/>
          <p:cNvSpPr txBox="1"/>
          <p:nvPr/>
        </p:nvSpPr>
        <p:spPr>
          <a:xfrm>
            <a:off x="2551232" y="2988749"/>
            <a:ext cx="827471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추천 수 </a:t>
            </a:r>
            <a:r>
              <a:rPr lang="en-US" altLang="ko-KR" sz="900" b="0" dirty="0" smtClean="0"/>
              <a:t>150</a:t>
            </a:r>
            <a:endParaRPr lang="ko-KR" altLang="en-US" sz="900" b="0" dirty="0"/>
          </a:p>
        </p:txBody>
      </p:sp>
      <p:sp>
        <p:nvSpPr>
          <p:cNvPr id="63" name="TextBox 62"/>
          <p:cNvSpPr txBox="1"/>
          <p:nvPr/>
        </p:nvSpPr>
        <p:spPr>
          <a:xfrm>
            <a:off x="467544" y="5080092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13 </a:t>
            </a:r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64" name="직사각형 63"/>
          <p:cNvSpPr/>
          <p:nvPr/>
        </p:nvSpPr>
        <p:spPr>
          <a:xfrm>
            <a:off x="2195736" y="510723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503528" y="54458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67544" y="5517812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 </a:t>
            </a:r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67" name="직사각형 66"/>
          <p:cNvSpPr/>
          <p:nvPr/>
        </p:nvSpPr>
        <p:spPr>
          <a:xfrm>
            <a:off x="2195736" y="554495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503528" y="58835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/>
          <p:cNvGrpSpPr/>
          <p:nvPr/>
        </p:nvGrpSpPr>
        <p:grpSpPr>
          <a:xfrm>
            <a:off x="1999089" y="6237892"/>
            <a:ext cx="1780823" cy="215444"/>
            <a:chOff x="-1808587" y="4867051"/>
            <a:chExt cx="1780823" cy="215444"/>
          </a:xfrm>
        </p:grpSpPr>
        <p:pic>
          <p:nvPicPr>
            <p:cNvPr id="7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705011"/>
              </p:ext>
            </p:extLst>
          </p:nvPr>
        </p:nvGraphicFramePr>
        <p:xfrm>
          <a:off x="418396" y="4397594"/>
          <a:ext cx="156131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450558" y="3533498"/>
            <a:ext cx="545342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줄거리</a:t>
            </a:r>
            <a:endParaRPr lang="ko-KR" altLang="en-US" b="0" dirty="0"/>
          </a:p>
        </p:txBody>
      </p:sp>
      <p:sp>
        <p:nvSpPr>
          <p:cNvPr id="80" name="직사각형 79"/>
          <p:cNvSpPr/>
          <p:nvPr/>
        </p:nvSpPr>
        <p:spPr>
          <a:xfrm>
            <a:off x="2915816" y="510723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915816" y="5549722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13528" y="3561004"/>
            <a:ext cx="5238592" cy="744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59552" y="192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1531375" y="201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479027" y="24188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264137" y="35484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13528" y="431180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377544" y="47125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895916" y="61478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804600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추천</a:t>
            </a:r>
            <a:endParaRPr lang="ko-KR" altLang="en-US" sz="800" dirty="0"/>
          </a:p>
        </p:txBody>
      </p:sp>
      <p:sp>
        <p:nvSpPr>
          <p:cNvPr id="95" name="직사각형 94"/>
          <p:cNvSpPr/>
          <p:nvPr/>
        </p:nvSpPr>
        <p:spPr>
          <a:xfrm>
            <a:off x="3660584" y="510723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203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660584" y="5549722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125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01303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8" name="TextBox 97"/>
          <p:cNvSpPr txBox="1"/>
          <p:nvPr/>
        </p:nvSpPr>
        <p:spPr>
          <a:xfrm>
            <a:off x="5004048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가격</a:t>
            </a:r>
            <a:endParaRPr lang="ko-KR" altLang="en-US" sz="800" dirty="0"/>
          </a:p>
        </p:txBody>
      </p:sp>
      <p:sp>
        <p:nvSpPr>
          <p:cNvPr id="99" name="직사각형 98"/>
          <p:cNvSpPr/>
          <p:nvPr/>
        </p:nvSpPr>
        <p:spPr>
          <a:xfrm>
            <a:off x="4860032" y="510723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4860032" y="5549722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무료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427984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리뷰</a:t>
            </a:r>
            <a:endParaRPr lang="ko-KR" altLang="en-US" sz="800" dirty="0"/>
          </a:p>
        </p:txBody>
      </p:sp>
      <p:sp>
        <p:nvSpPr>
          <p:cNvPr id="102" name="직사각형 101"/>
          <p:cNvSpPr/>
          <p:nvPr/>
        </p:nvSpPr>
        <p:spPr>
          <a:xfrm>
            <a:off x="4283968" y="510723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78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283968" y="5549722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30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8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3860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작품뷰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하위 카테고리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err="1" smtClean="0"/>
                        <a:t>작품뷰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①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5988714" y="957282"/>
          <a:ext cx="2880320" cy="1535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6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목록 정렬 선택 체크박스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err="1" smtClean="0"/>
                        <a:t>최신순</a:t>
                      </a:r>
                      <a:r>
                        <a:rPr lang="en-US" altLang="ko-KR" sz="1000" dirty="0" smtClean="0"/>
                        <a:t>: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회차</a:t>
                      </a:r>
                      <a:r>
                        <a:rPr lang="ko-KR" altLang="en-US" sz="1000" baseline="0" dirty="0" smtClean="0"/>
                        <a:t> 내림차순 정렬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err="1" smtClean="0"/>
                        <a:t>첫편부터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err="1" smtClean="0"/>
                        <a:t>회차</a:t>
                      </a:r>
                      <a:r>
                        <a:rPr lang="ko-KR" altLang="en-US" sz="1000" baseline="0" dirty="0" smtClean="0"/>
                        <a:t> 오름차순 정렬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행에 마우스를 올려놓았을 때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해당 행 </a:t>
                      </a:r>
                      <a:r>
                        <a:rPr lang="ko-KR" altLang="en-US" sz="1000" dirty="0" err="1" smtClean="0"/>
                        <a:t>쉐도우</a:t>
                      </a:r>
                      <a:r>
                        <a:rPr lang="ko-KR" altLang="en-US" sz="1000" dirty="0" smtClean="0"/>
                        <a:t> 음영</a:t>
                      </a:r>
                    </a:p>
                  </a:txBody>
                  <a:tcPr marL="72000" marR="72000" marT="36000" marB="36000" anchor="ctr"/>
                </a:tc>
              </a:tr>
              <a:tr h="45106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작품뷰는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오늘의 연재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’, ‘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공모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&amp;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리그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’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에 있는 모든 작품에 적용됨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600621" y="2013398"/>
            <a:ext cx="3964531" cy="134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작가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토토마남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연재관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오늘의 </a:t>
            </a:r>
            <a:r>
              <a:rPr lang="ko-KR" altLang="en-US" sz="1000" dirty="0">
                <a:solidFill>
                  <a:schemeClr val="tx1"/>
                </a:solidFill>
              </a:rPr>
              <a:t>연재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연재요일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금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050359"/>
              </p:ext>
            </p:extLst>
          </p:nvPr>
        </p:nvGraphicFramePr>
        <p:xfrm>
          <a:off x="452688" y="1196752"/>
          <a:ext cx="298849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4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996294"/>
              </p:ext>
            </p:extLst>
          </p:nvPr>
        </p:nvGraphicFramePr>
        <p:xfrm>
          <a:off x="4463854" y="1218644"/>
          <a:ext cx="1281342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2429752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95536" y="2013398"/>
            <a:ext cx="1056321" cy="134359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621375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로맨스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5054" y="3749522"/>
            <a:ext cx="4851837" cy="483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선영은 어릴 때 당한 교통사고로 한쪽 발을 절단했다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상처에도 불구하고 긍정적인 삶을 살아가려고 노력한다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이상적인 남자친구를 만나고부터는 상처가 되살아 나는데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….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19672" y="2988749"/>
            <a:ext cx="1039067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조회 수  </a:t>
            </a:r>
            <a:r>
              <a:rPr lang="en-US" altLang="ko-KR" sz="900" b="0" dirty="0" smtClean="0"/>
              <a:t>10,200</a:t>
            </a:r>
            <a:endParaRPr lang="ko-KR" altLang="en-US" sz="900" b="0" dirty="0"/>
          </a:p>
        </p:txBody>
      </p:sp>
      <p:sp>
        <p:nvSpPr>
          <p:cNvPr id="62" name="TextBox 61"/>
          <p:cNvSpPr txBox="1"/>
          <p:nvPr/>
        </p:nvSpPr>
        <p:spPr>
          <a:xfrm>
            <a:off x="2551232" y="2988749"/>
            <a:ext cx="827471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추천 수 </a:t>
            </a:r>
            <a:r>
              <a:rPr lang="en-US" altLang="ko-KR" sz="900" b="0" dirty="0" smtClean="0"/>
              <a:t>150</a:t>
            </a:r>
            <a:endParaRPr lang="ko-KR" altLang="en-US" sz="900" b="0" dirty="0"/>
          </a:p>
        </p:txBody>
      </p:sp>
      <p:sp>
        <p:nvSpPr>
          <p:cNvPr id="79" name="TextBox 78"/>
          <p:cNvSpPr txBox="1"/>
          <p:nvPr/>
        </p:nvSpPr>
        <p:spPr>
          <a:xfrm>
            <a:off x="450558" y="3533498"/>
            <a:ext cx="545342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줄거리</a:t>
            </a:r>
            <a:endParaRPr lang="ko-KR" altLang="en-US" b="0" dirty="0"/>
          </a:p>
        </p:txBody>
      </p:sp>
      <p:sp>
        <p:nvSpPr>
          <p:cNvPr id="82" name="직사각형 81"/>
          <p:cNvSpPr/>
          <p:nvPr/>
        </p:nvSpPr>
        <p:spPr>
          <a:xfrm>
            <a:off x="413528" y="3561004"/>
            <a:ext cx="5238592" cy="744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59552" y="192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1531375" y="201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479027" y="24188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264137" y="35484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005374"/>
              </p:ext>
            </p:extLst>
          </p:nvPr>
        </p:nvGraphicFramePr>
        <p:xfrm>
          <a:off x="452688" y="1556792"/>
          <a:ext cx="3903291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613"/>
                <a:gridCol w="557613"/>
                <a:gridCol w="557613"/>
                <a:gridCol w="557613"/>
                <a:gridCol w="557613"/>
                <a:gridCol w="557613"/>
                <a:gridCol w="55761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로맨스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판타지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무협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퓨전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기타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성인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완결작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13528" y="4712552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83601" y="47200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67544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1619672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4794702" y="47333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3930606" y="47333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90" name="직사각형 89"/>
          <p:cNvSpPr/>
          <p:nvPr/>
        </p:nvSpPr>
        <p:spPr>
          <a:xfrm>
            <a:off x="549077" y="510723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479027" y="5080092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휴재 안내</a:t>
            </a:r>
            <a:endParaRPr lang="ko-KR" altLang="en-US" sz="800" dirty="0"/>
          </a:p>
        </p:txBody>
      </p:sp>
      <p:sp>
        <p:nvSpPr>
          <p:cNvPr id="92" name="직사각형 91"/>
          <p:cNvSpPr/>
          <p:nvPr/>
        </p:nvSpPr>
        <p:spPr>
          <a:xfrm>
            <a:off x="3930606" y="510723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>
            <a:off x="503528" y="54458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549077" y="554495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79027" y="5517812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새로운 작품 시작</a:t>
            </a:r>
            <a:endParaRPr lang="ko-KR" altLang="en-US" sz="800" dirty="0"/>
          </a:p>
        </p:txBody>
      </p:sp>
      <p:sp>
        <p:nvSpPr>
          <p:cNvPr id="107" name="직사각형 106"/>
          <p:cNvSpPr/>
          <p:nvPr/>
        </p:nvSpPr>
        <p:spPr>
          <a:xfrm>
            <a:off x="3930606" y="554495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503528" y="58835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/>
          <p:cNvGrpSpPr/>
          <p:nvPr/>
        </p:nvGrpSpPr>
        <p:grpSpPr>
          <a:xfrm>
            <a:off x="1999089" y="6237892"/>
            <a:ext cx="1780823" cy="215444"/>
            <a:chOff x="-1808587" y="4867051"/>
            <a:chExt cx="1780823" cy="215444"/>
          </a:xfrm>
        </p:grpSpPr>
        <p:pic>
          <p:nvPicPr>
            <p:cNvPr id="11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115" name="표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404719"/>
              </p:ext>
            </p:extLst>
          </p:nvPr>
        </p:nvGraphicFramePr>
        <p:xfrm>
          <a:off x="395536" y="4397594"/>
          <a:ext cx="156131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18" name="직사각형 117"/>
          <p:cNvSpPr/>
          <p:nvPr/>
        </p:nvSpPr>
        <p:spPr>
          <a:xfrm>
            <a:off x="4650686" y="510723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650686" y="5549722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77544" y="47200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1879819" y="60571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998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844166"/>
            <a:ext cx="914400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6525344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4" t="14531" r="7284" b="30847"/>
          <a:stretch/>
        </p:blipFill>
        <p:spPr>
          <a:xfrm>
            <a:off x="2407705" y="1709239"/>
            <a:ext cx="1008423" cy="41523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341490" y="1766224"/>
            <a:ext cx="2880320" cy="32836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이상해도 괜찮아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 </a:t>
            </a:r>
            <a:r>
              <a:rPr lang="ko-KR" altLang="en-US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달라도 괜찮아</a:t>
            </a:r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!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20020" y="2210122"/>
            <a:ext cx="2988332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www.kwebsosul.com</a:t>
            </a:r>
            <a:endParaRPr lang="ko-KR" altLang="en-US" sz="16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71601" y="1677566"/>
            <a:ext cx="1619672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Logo &amp; slogan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71601" y="2219722"/>
            <a:ext cx="1440160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domain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863273" y="2562225"/>
            <a:ext cx="1636719" cy="857250"/>
            <a:chOff x="2726909" y="521731"/>
            <a:chExt cx="1636719" cy="857250"/>
          </a:xfrm>
        </p:grpSpPr>
        <p:sp>
          <p:nvSpPr>
            <p:cNvPr id="30" name="직사각형 29"/>
            <p:cNvSpPr/>
            <p:nvPr/>
          </p:nvSpPr>
          <p:spPr>
            <a:xfrm>
              <a:off x="3263806" y="692703"/>
              <a:ext cx="434340" cy="4546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웹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595337" y="838910"/>
              <a:ext cx="430472" cy="3041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소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21033" y="675716"/>
              <a:ext cx="442595" cy="5016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200" dirty="0" smtClean="0">
                  <a:solidFill>
                    <a:srgbClr val="0070C0"/>
                  </a:solidFill>
                  <a:latin typeface="KBIZ한마음고딕 B" panose="02020503020101020101" pitchFamily="18" charset="-127"/>
                  <a:ea typeface="KBIZ한마음고딕 B" panose="02020503020101020101" pitchFamily="18" charset="-127"/>
                </a:rPr>
                <a:t>설</a:t>
              </a:r>
              <a:endParaRPr lang="ko-KR" altLang="en-US" sz="3200" dirty="0">
                <a:solidFill>
                  <a:srgbClr val="0070C0"/>
                </a:solidFill>
                <a:latin typeface="KBIZ한마음고딕 B" panose="02020503020101020101" pitchFamily="18" charset="-127"/>
                <a:ea typeface="KBIZ한마음고딕 B" panose="020205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726909" y="521731"/>
              <a:ext cx="1246505" cy="8572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 dirty="0" smtClean="0">
                  <a:solidFill>
                    <a:srgbClr val="000066"/>
                  </a:solidFill>
                  <a:latin typeface="Magneto" panose="04030805050802020D02" pitchFamily="82" charset="0"/>
                  <a:ea typeface="KBIZ한마음고딕 B" panose="02020503020101020101" pitchFamily="18" charset="-127"/>
                  <a:cs typeface="Arial Unicode MS" panose="020B0604020202020204" pitchFamily="50" charset="-127"/>
                </a:rPr>
                <a:t>K</a:t>
              </a:r>
              <a:endParaRPr lang="ko-KR" altLang="en-US" sz="4800" dirty="0">
                <a:solidFill>
                  <a:srgbClr val="000066"/>
                </a:solidFill>
                <a:latin typeface="Magneto" panose="04030805050802020D02" pitchFamily="82" charset="0"/>
                <a:ea typeface="KBIZ한마음고딕 B" panose="02020503020101020101" pitchFamily="18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3191145" y="1110376"/>
              <a:ext cx="1134000" cy="0"/>
            </a:xfrm>
            <a:prstGeom prst="line">
              <a:avLst/>
            </a:prstGeom>
            <a:ln w="47625">
              <a:solidFill>
                <a:srgbClr val="00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직사각형 34"/>
          <p:cNvSpPr/>
          <p:nvPr/>
        </p:nvSpPr>
        <p:spPr>
          <a:xfrm>
            <a:off x="971600" y="2778249"/>
            <a:ext cx="1933683" cy="36004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Logo original image</a:t>
            </a:r>
            <a:endParaRPr lang="ko-KR" altLang="en-US" sz="14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49834" y="3829422"/>
            <a:ext cx="5738390" cy="1831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홈페이지 구성 및 디자인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컨셉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solidFill>
                  <a:srgbClr val="FF0000"/>
                </a:solidFill>
              </a:rPr>
              <a:t>심플함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흰색바탕 많이 활용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간결한 구현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직관성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고객인 독자</a:t>
            </a:r>
            <a:r>
              <a:rPr lang="en-US" altLang="ko-KR" sz="1600" dirty="0" smtClean="0">
                <a:solidFill>
                  <a:schemeClr val="tx1"/>
                </a:solidFill>
              </a:rPr>
              <a:t>-</a:t>
            </a:r>
            <a:r>
              <a:rPr lang="ko-KR" altLang="en-US" sz="1600" dirty="0" smtClean="0">
                <a:solidFill>
                  <a:schemeClr val="tx1"/>
                </a:solidFill>
              </a:rPr>
              <a:t>작가 중심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직관성</a:t>
            </a:r>
            <a:r>
              <a:rPr lang="ko-KR" altLang="en-US" sz="1600" dirty="0" smtClean="0">
                <a:solidFill>
                  <a:schemeClr val="tx1"/>
                </a:solidFill>
              </a:rPr>
              <a:t> 확보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600" b="1" dirty="0" err="1" smtClean="0">
                <a:solidFill>
                  <a:srgbClr val="FF0000"/>
                </a:solidFill>
              </a:rPr>
              <a:t>가독성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웹소설은</a:t>
            </a:r>
            <a:r>
              <a:rPr lang="ko-KR" altLang="en-US" sz="1600" dirty="0" smtClean="0">
                <a:solidFill>
                  <a:schemeClr val="tx1"/>
                </a:solidFill>
              </a:rPr>
              <a:t> 읽는 것이 생명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49834" y="1519186"/>
            <a:ext cx="5738390" cy="18318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470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448494" y="1772816"/>
            <a:ext cx="4968552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985460"/>
              </p:ext>
            </p:extLst>
          </p:nvPr>
        </p:nvGraphicFramePr>
        <p:xfrm>
          <a:off x="0" y="0"/>
          <a:ext cx="9144001" cy="734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4038600"/>
                <a:gridCol w="762000"/>
                <a:gridCol w="1122844"/>
              </a:tblGrid>
              <a:tr h="397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작품내용 보기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66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하위 카테고리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err="1" smtClean="0"/>
                        <a:t>작품뷰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작품내용 보기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48494" y="2132856"/>
            <a:ext cx="4968552" cy="472514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 cstate="print"/>
          <a:srcRect l="23281" t="16108" r="10746" b="61748"/>
          <a:stretch/>
        </p:blipFill>
        <p:spPr bwMode="auto">
          <a:xfrm>
            <a:off x="959153" y="2645627"/>
            <a:ext cx="4332927" cy="1071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직사각형 30"/>
          <p:cNvSpPr/>
          <p:nvPr/>
        </p:nvSpPr>
        <p:spPr>
          <a:xfrm>
            <a:off x="3491880" y="2276872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871720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31641" y="2240888"/>
            <a:ext cx="576063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131840" y="4298429"/>
            <a:ext cx="648072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다음화 </a:t>
            </a:r>
            <a:r>
              <a:rPr lang="en-US" altLang="ko-KR" sz="800" dirty="0" smtClean="0">
                <a:solidFill>
                  <a:schemeClr val="tx1"/>
                </a:solidFill>
              </a:rPr>
              <a:t>&gt;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87624" y="20968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063155" y="4293096"/>
            <a:ext cx="576063" cy="144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&lt; </a:t>
            </a:r>
            <a:r>
              <a:rPr lang="ko-KR" altLang="en-US" sz="800" dirty="0" smtClean="0">
                <a:solidFill>
                  <a:schemeClr val="tx1"/>
                </a:solidFill>
              </a:rPr>
              <a:t>이전화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649885" y="4298429"/>
            <a:ext cx="475481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1878360" y="3861048"/>
            <a:ext cx="821431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♡ 추천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897908" y="3861048"/>
            <a:ext cx="954012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☆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관심작</a:t>
            </a:r>
            <a:r>
              <a:rPr lang="ko-KR" altLang="en-US" sz="800" dirty="0" smtClean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1560" y="4681742"/>
            <a:ext cx="4680520" cy="5040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  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195736" y="6620625"/>
            <a:ext cx="1170037" cy="1779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리뷰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더보기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347864" y="21328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979711" y="36450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3419871" y="36450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835696" y="429842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503568" y="518579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088805" y="51769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980889"/>
              </p:ext>
            </p:extLst>
          </p:nvPr>
        </p:nvGraphicFramePr>
        <p:xfrm>
          <a:off x="5988714" y="980728"/>
          <a:ext cx="2880320" cy="567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작품 명 표시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이전화 이동 버튼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회차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및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회차제목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다음화 가기 버튼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485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책갈피 선택버튼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선택시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알림 팝업 메시지 표시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책갈피가 등록되었습니다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마이페이지에서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내가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책갈피한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작품을 확인할 수 있습니다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.” </a:t>
                      </a:r>
                      <a:b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마이페이지에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해당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회차를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저장함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해제시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저장에서 삭제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본문 텍스트 확대 축소 버튼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회차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추천 등록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해제 버튼 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관심작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등록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해제 버튼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등록 시 알림 메시지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관심작품으로 설정되었습니다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 </a:t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마이페이지에서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나의 관심 작품을 확인할 수 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</a:t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해제 시 알림 메시지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관심작품에서 삭제되었습니다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.”</a:t>
                      </a: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이전화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목록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다음화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</a:rPr>
                        <a:t>바로가기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 버튼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10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리뷰작성 란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글자수 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</a:rPr>
                        <a:t>300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</a:rPr>
                        <a:t>자 제한</a:t>
                      </a:r>
                      <a:endParaRPr lang="en-US" altLang="ko-KR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11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댓글</a:t>
                      </a:r>
                      <a:r>
                        <a:rPr lang="ko-KR" altLang="en-US" sz="900" dirty="0" smtClean="0"/>
                        <a:t> 영역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작성자 닉네임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작성일시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err="1" smtClean="0"/>
                        <a:t>댓글</a:t>
                      </a:r>
                      <a:r>
                        <a:rPr lang="ko-KR" altLang="en-US" sz="900" dirty="0" smtClean="0"/>
                        <a:t> 내용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12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err="1" smtClean="0"/>
                        <a:t>댓글</a:t>
                      </a:r>
                      <a:r>
                        <a:rPr lang="ko-KR" altLang="en-US" sz="900" dirty="0" smtClean="0"/>
                        <a:t> 수정 </a:t>
                      </a:r>
                      <a:r>
                        <a:rPr lang="en-US" altLang="ko-KR" sz="900" dirty="0" smtClean="0"/>
                        <a:t>/ </a:t>
                      </a:r>
                      <a:r>
                        <a:rPr lang="ko-KR" altLang="en-US" sz="900" dirty="0" smtClean="0"/>
                        <a:t>삭제 버튼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본인이 작성한 </a:t>
                      </a:r>
                      <a:r>
                        <a:rPr lang="ko-KR" altLang="en-US" sz="900" dirty="0" err="1" smtClean="0">
                          <a:solidFill>
                            <a:srgbClr val="FF0000"/>
                          </a:solidFill>
                        </a:rPr>
                        <a:t>댓글인</a:t>
                      </a:r>
                      <a:r>
                        <a:rPr lang="ko-KR" altLang="en-US" sz="900" dirty="0" smtClean="0">
                          <a:solidFill>
                            <a:srgbClr val="FF0000"/>
                          </a:solidFill>
                        </a:rPr>
                        <a:t> 경우에만 표시</a:t>
                      </a:r>
                      <a: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US" altLang="ko-KR" sz="90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수정 클릭 시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900" baseline="0" dirty="0" smtClean="0"/>
                        <a:t>자유게시판</a:t>
                      </a:r>
                      <a:r>
                        <a:rPr lang="en-US" altLang="ko-KR" sz="900" baseline="0" dirty="0" smtClean="0"/>
                        <a:t>_</a:t>
                      </a:r>
                      <a:r>
                        <a:rPr lang="ko-KR" altLang="en-US" sz="900" baseline="0" dirty="0" err="1" smtClean="0"/>
                        <a:t>댓글</a:t>
                      </a:r>
                      <a:r>
                        <a:rPr lang="en-US" altLang="ko-KR" sz="900" dirty="0" smtClean="0"/>
                        <a:t>_</a:t>
                      </a:r>
                      <a:r>
                        <a:rPr lang="ko-KR" altLang="en-US" sz="900" dirty="0" smtClean="0"/>
                        <a:t>수정</a:t>
                      </a:r>
                      <a:r>
                        <a:rPr lang="en-US" altLang="ko-KR" sz="900" dirty="0" smtClean="0"/>
                        <a:t>]</a:t>
                      </a:r>
                      <a:r>
                        <a:rPr lang="ko-KR" altLang="en-US" sz="900" dirty="0" smtClean="0"/>
                        <a:t>으로 이동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삭제 버튼 클릭 시 알림 </a:t>
                      </a:r>
                      <a:r>
                        <a:rPr lang="ko-KR" altLang="en-US" sz="900" dirty="0" err="1" smtClean="0"/>
                        <a:t>팝업창</a:t>
                      </a:r>
                      <a:r>
                        <a:rPr lang="ko-KR" altLang="en-US" sz="900" dirty="0" smtClean="0"/>
                        <a:t> 생성 </a:t>
                      </a:r>
                      <a:r>
                        <a:rPr lang="en-US" altLang="ko-KR" sz="900" dirty="0" smtClean="0"/>
                        <a:t>“</a:t>
                      </a:r>
                      <a:r>
                        <a:rPr lang="ko-KR" altLang="en-US" sz="900" dirty="0" smtClean="0"/>
                        <a:t>게시물을 삭제하시겠습니까</a:t>
                      </a:r>
                      <a:r>
                        <a:rPr lang="en-US" altLang="ko-KR" sz="900" dirty="0" smtClean="0"/>
                        <a:t>?” </a:t>
                      </a:r>
                      <a:r>
                        <a:rPr lang="ko-KR" altLang="en-US" sz="900" dirty="0" smtClean="0"/>
                        <a:t>확인 클릭 시 삭제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13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/>
                        <a:t>신고 버튼</a:t>
                      </a:r>
                      <a:r>
                        <a:rPr lang="en-US" altLang="ko-KR" sz="900" dirty="0" smtClean="0"/>
                        <a:t/>
                      </a:r>
                      <a:br>
                        <a:rPr lang="en-US" altLang="ko-KR" sz="900" dirty="0" smtClean="0"/>
                      </a:br>
                      <a:r>
                        <a:rPr lang="en-US" altLang="ko-KR" sz="900" dirty="0" smtClean="0"/>
                        <a:t>- </a:t>
                      </a:r>
                      <a:r>
                        <a:rPr lang="ko-KR" altLang="en-US" sz="900" dirty="0" smtClean="0"/>
                        <a:t>클릭 시 </a:t>
                      </a:r>
                      <a:r>
                        <a:rPr lang="en-US" altLang="ko-KR" sz="900" dirty="0" smtClean="0"/>
                        <a:t>[</a:t>
                      </a:r>
                      <a:r>
                        <a:rPr lang="ko-KR" altLang="en-US" sz="900" dirty="0" smtClean="0"/>
                        <a:t>신고하기 </a:t>
                      </a:r>
                      <a:r>
                        <a:rPr lang="ko-KR" altLang="en-US" sz="900" dirty="0" err="1" smtClean="0"/>
                        <a:t>팝업창</a:t>
                      </a:r>
                      <a:r>
                        <a:rPr lang="en-US" altLang="ko-KR" sz="900" dirty="0" smtClean="0"/>
                        <a:t>]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생성</a:t>
                      </a:r>
                      <a:endParaRPr lang="ko-KR" altLang="en-US" sz="900" dirty="0" smtClean="0"/>
                    </a:p>
                  </a:txBody>
                  <a:tcPr marL="72000" marR="72000" marT="36000" marB="36000" anchor="ctr"/>
                </a:tc>
              </a:tr>
              <a:tr h="2058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14</a:t>
                      </a:r>
                      <a:endParaRPr lang="ko-KR" altLang="en-US" sz="9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리뷰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</a:rPr>
                        <a:t>드롭다운버튼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작성된 리뷰를 모두 보여줌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※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</a:rPr>
                        <a:t>리뷰를 모두 보여준 다음에는 사라짐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59" name="슬라이드 번호 개체 틀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13528" y="764704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11941"/>
              </p:ext>
            </p:extLst>
          </p:nvPr>
        </p:nvGraphicFramePr>
        <p:xfrm>
          <a:off x="452688" y="1268760"/>
          <a:ext cx="298849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오늘의</a:t>
                      </a: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 연재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0" name="직사각형 59"/>
          <p:cNvSpPr/>
          <p:nvPr/>
        </p:nvSpPr>
        <p:spPr>
          <a:xfrm>
            <a:off x="539552" y="828248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2366128" y="908720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085936" y="85995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3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91312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739659"/>
              </p:ext>
            </p:extLst>
          </p:nvPr>
        </p:nvGraphicFramePr>
        <p:xfrm>
          <a:off x="4463854" y="1290652"/>
          <a:ext cx="1281342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539552" y="1844824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933703" y="2165433"/>
            <a:ext cx="14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</a:t>
            </a:r>
            <a:r>
              <a:rPr lang="ko-KR" altLang="en-US" sz="800" dirty="0" smtClean="0"/>
              <a:t>화</a:t>
            </a:r>
            <a:r>
              <a:rPr lang="en-US" altLang="ko-KR" sz="800" dirty="0" smtClean="0"/>
              <a:t> </a:t>
            </a:r>
            <a:r>
              <a:rPr lang="ko-KR" altLang="en-US" sz="800" dirty="0" smtClean="0"/>
              <a:t>신세계를 찾아서</a:t>
            </a:r>
            <a:endParaRPr lang="ko-KR" altLang="en-US" sz="800" dirty="0"/>
          </a:p>
        </p:txBody>
      </p:sp>
      <p:pic>
        <p:nvPicPr>
          <p:cNvPr id="69" name="Picture 2" descr="http://www.endlessicons.com/wp-content/uploads/2014/03/bookmark-icon-1-614x46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27686"/>
            <a:ext cx="1044136" cy="78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8494" y="2132856"/>
            <a:ext cx="4968552" cy="20162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9552" y="4735718"/>
            <a:ext cx="3816464" cy="3780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26016" y="4735718"/>
            <a:ext cx="576064" cy="37807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597470" y="4437112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5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</a:t>
            </a:r>
            <a:endParaRPr lang="ko-KR" altLang="en-US" sz="105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83568" y="4734710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리뷰를 작성해 주세요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(300</a:t>
            </a:r>
            <a:r>
              <a:rPr lang="ko-KR" altLang="en-US" sz="700" b="0" dirty="0" smtClean="0">
                <a:solidFill>
                  <a:schemeClr val="bg1">
                    <a:lumMod val="65000"/>
                  </a:schemeClr>
                </a:solidFill>
              </a:rPr>
              <a:t>자 이내</a:t>
            </a:r>
            <a:r>
              <a:rPr lang="en-US" altLang="ko-KR" sz="700" b="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29619" y="175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647544" y="5805264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11560" y="522920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1079612" y="5229200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83087" y="5517232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86" name="직사각형 85"/>
          <p:cNvSpPr/>
          <p:nvPr/>
        </p:nvSpPr>
        <p:spPr>
          <a:xfrm>
            <a:off x="4790806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87" name="직선 연결선 86"/>
          <p:cNvCxnSpPr/>
          <p:nvPr/>
        </p:nvCxnSpPr>
        <p:spPr>
          <a:xfrm>
            <a:off x="647544" y="6453336"/>
            <a:ext cx="4572528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11560" y="5877272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89" name="TextBox 88"/>
          <p:cNvSpPr txBox="1"/>
          <p:nvPr/>
        </p:nvSpPr>
        <p:spPr>
          <a:xfrm>
            <a:off x="1079612" y="5877272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83087" y="6165304"/>
            <a:ext cx="44369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91" name="직사각형 90"/>
          <p:cNvSpPr/>
          <p:nvPr/>
        </p:nvSpPr>
        <p:spPr>
          <a:xfrm>
            <a:off x="4790806" y="5896034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330359" y="5247962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9" name="타원 48"/>
          <p:cNvSpPr/>
          <p:nvPr/>
        </p:nvSpPr>
        <p:spPr>
          <a:xfrm>
            <a:off x="4319992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4669625" y="57872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2051720" y="652711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14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304870"/>
              </p:ext>
            </p:extLst>
          </p:nvPr>
        </p:nvGraphicFramePr>
        <p:xfrm>
          <a:off x="4751854" y="2252515"/>
          <a:ext cx="575038" cy="240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7519"/>
                <a:gridCol w="287519"/>
              </a:tblGrid>
              <a:tr h="2403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-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가</a:t>
                      </a:r>
                      <a:r>
                        <a:rPr lang="en-US" altLang="ko-KR" sz="800" dirty="0" smtClean="0"/>
                        <a:t>+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0" name="타원 69"/>
          <p:cNvSpPr/>
          <p:nvPr/>
        </p:nvSpPr>
        <p:spPr>
          <a:xfrm>
            <a:off x="4669625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503568" y="459174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968704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검색 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검색 결과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095664"/>
              </p:ext>
            </p:extLst>
          </p:nvPr>
        </p:nvGraphicFramePr>
        <p:xfrm>
          <a:off x="5988714" y="957282"/>
          <a:ext cx="2880320" cy="34402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6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검색어</a:t>
                      </a:r>
                      <a:r>
                        <a:rPr lang="ko-KR" altLang="en-US" sz="1000" dirty="0" smtClean="0"/>
                        <a:t> 입력 창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err="1" smtClean="0"/>
                        <a:t>검색어</a:t>
                      </a:r>
                      <a:r>
                        <a:rPr lang="ko-KR" altLang="en-US" sz="1000" dirty="0" smtClean="0"/>
                        <a:t> 입력 시 해당 검색 결과 노출</a:t>
                      </a:r>
                    </a:p>
                  </a:txBody>
                  <a:tcPr marL="72000" marR="72000" marT="36000" marB="36000" anchor="ctr"/>
                </a:tc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검색</a:t>
                      </a:r>
                      <a:r>
                        <a:rPr lang="ko-KR" altLang="en-US" sz="1000" baseline="0" dirty="0" smtClean="0"/>
                        <a:t> 결과</a:t>
                      </a:r>
                      <a:r>
                        <a:rPr lang="ko-KR" altLang="en-US" sz="1000" dirty="0" smtClean="0"/>
                        <a:t> 카테고리 탭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전체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오늘의 연재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err="1" smtClean="0"/>
                        <a:t>작가관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베스트리그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err="1" smtClean="0"/>
                        <a:t>챌린지리그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Default</a:t>
                      </a:r>
                      <a:r>
                        <a:rPr lang="ko-KR" altLang="en-US" sz="1000" baseline="0" dirty="0" smtClean="0"/>
                        <a:t>는 전체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각 탭 클릭 시 해당 카테고리의 결과값 노출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전체 탭에서는 각 </a:t>
                      </a:r>
                      <a:r>
                        <a:rPr lang="ko-KR" altLang="en-US" sz="1000" dirty="0" err="1" smtClean="0"/>
                        <a:t>카테고리별</a:t>
                      </a:r>
                      <a:r>
                        <a:rPr lang="ko-KR" altLang="en-US" sz="1000" dirty="0" smtClean="0"/>
                        <a:t> 조회 결과 </a:t>
                      </a:r>
                      <a:r>
                        <a:rPr lang="en-US" altLang="ko-KR" sz="1000" dirty="0" smtClean="0"/>
                        <a:t>3</a:t>
                      </a:r>
                      <a:r>
                        <a:rPr lang="ko-KR" altLang="en-US" sz="1000" dirty="0" smtClean="0"/>
                        <a:t>개씩 노출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카테고리 명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검색 건 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더보기</a:t>
                      </a:r>
                      <a:r>
                        <a:rPr lang="ko-KR" altLang="en-US" sz="1000" baseline="0" dirty="0" smtClean="0"/>
                        <a:t> 버튼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err="1" smtClean="0"/>
                        <a:t>더보기</a:t>
                      </a:r>
                      <a:r>
                        <a:rPr lang="ko-KR" altLang="en-US" sz="1000" baseline="0" dirty="0" smtClean="0"/>
                        <a:t> 버튼 클릭 시 해당 카테고리 탭으로 이동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검색 결과 값이 없을 시 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 리스트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구성정보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카테고리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작품 제목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총 </a:t>
                      </a:r>
                      <a:r>
                        <a:rPr lang="ko-KR" altLang="en-US" sz="1000" dirty="0" err="1" smtClean="0"/>
                        <a:t>회차정보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완결 정보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최근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제목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err="1" smtClean="0"/>
                        <a:t>작가명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baseline="0" dirty="0" smtClean="0"/>
                        <a:t>최신 등록 일자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클릭 시 해당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ko-KR" altLang="en-US" sz="1000" baseline="0" dirty="0" err="1" smtClean="0"/>
                        <a:t>작품뷰</a:t>
                      </a:r>
                      <a:r>
                        <a:rPr lang="en-US" altLang="ko-KR" sz="1000" baseline="0" dirty="0" smtClean="0"/>
                        <a:t>] </a:t>
                      </a:r>
                      <a:r>
                        <a:rPr lang="ko-KR" altLang="en-US" sz="1000" baseline="0" dirty="0" smtClean="0"/>
                        <a:t>페이지로 이동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42392"/>
              </p:ext>
            </p:extLst>
          </p:nvPr>
        </p:nvGraphicFramePr>
        <p:xfrm>
          <a:off x="413528" y="1196752"/>
          <a:ext cx="516658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317"/>
                <a:gridCol w="1033317"/>
                <a:gridCol w="1033317"/>
                <a:gridCol w="1033317"/>
                <a:gridCol w="103331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작가관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0" name="직사각형 89"/>
          <p:cNvSpPr/>
          <p:nvPr/>
        </p:nvSpPr>
        <p:spPr>
          <a:xfrm>
            <a:off x="4123121" y="787951"/>
            <a:ext cx="792088" cy="29649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황제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413528" y="1891079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13528" y="189107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err="1" smtClean="0"/>
              <a:t>작가관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5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sp>
        <p:nvSpPr>
          <p:cNvPr id="93" name="직사각형 92"/>
          <p:cNvSpPr/>
          <p:nvPr/>
        </p:nvSpPr>
        <p:spPr>
          <a:xfrm>
            <a:off x="413528" y="4195335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13528" y="4195335"/>
            <a:ext cx="135016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베스트리그 </a:t>
            </a:r>
            <a:r>
              <a:rPr lang="en-US" altLang="ko-KR" sz="900" dirty="0" smtClean="0"/>
              <a:t>2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sp>
        <p:nvSpPr>
          <p:cNvPr id="95" name="직사각형 94"/>
          <p:cNvSpPr/>
          <p:nvPr/>
        </p:nvSpPr>
        <p:spPr>
          <a:xfrm>
            <a:off x="413528" y="5730027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13528" y="5730027"/>
            <a:ext cx="12781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err="1" smtClean="0"/>
              <a:t>챌린지리그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150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cxnSp>
        <p:nvCxnSpPr>
          <p:cNvPr id="98" name="직선 연결선 97"/>
          <p:cNvCxnSpPr/>
          <p:nvPr/>
        </p:nvCxnSpPr>
        <p:spPr>
          <a:xfrm>
            <a:off x="458528" y="2755175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13528" y="2251119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080300" y="2179111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 </a:t>
            </a:r>
            <a:endParaRPr lang="ko-KR" altLang="en-US" sz="9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553452" y="225111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3535923" y="225111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06" name="TextBox 105"/>
          <p:cNvSpPr txBox="1"/>
          <p:nvPr/>
        </p:nvSpPr>
        <p:spPr>
          <a:xfrm>
            <a:off x="1061600" y="2407322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cxnSp>
        <p:nvCxnSpPr>
          <p:cNvPr id="107" name="직선 연결선 106"/>
          <p:cNvCxnSpPr/>
          <p:nvPr/>
        </p:nvCxnSpPr>
        <p:spPr>
          <a:xfrm>
            <a:off x="458528" y="340832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3528" y="2904264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080300" y="283225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10" name="TextBox 109"/>
          <p:cNvSpPr txBox="1"/>
          <p:nvPr/>
        </p:nvSpPr>
        <p:spPr>
          <a:xfrm>
            <a:off x="4553452" y="290426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11" name="TextBox 110"/>
          <p:cNvSpPr txBox="1"/>
          <p:nvPr/>
        </p:nvSpPr>
        <p:spPr>
          <a:xfrm>
            <a:off x="3535923" y="290426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13" name="직선 연결선 112"/>
          <p:cNvCxnSpPr/>
          <p:nvPr/>
        </p:nvCxnSpPr>
        <p:spPr>
          <a:xfrm>
            <a:off x="458528" y="4051319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13528" y="3547263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15" name="TextBox 114"/>
          <p:cNvSpPr txBox="1"/>
          <p:nvPr/>
        </p:nvSpPr>
        <p:spPr>
          <a:xfrm>
            <a:off x="1080300" y="347525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553452" y="3547263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17" name="TextBox 116"/>
          <p:cNvSpPr txBox="1"/>
          <p:nvPr/>
        </p:nvSpPr>
        <p:spPr>
          <a:xfrm>
            <a:off x="3535923" y="3547263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19" name="TextBox 118"/>
          <p:cNvSpPr txBox="1"/>
          <p:nvPr/>
        </p:nvSpPr>
        <p:spPr>
          <a:xfrm>
            <a:off x="1104890" y="189107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더보기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&gt;</a:t>
            </a:r>
            <a:endParaRPr lang="ko-KR" altLang="en-US" sz="900" b="0" dirty="0"/>
          </a:p>
        </p:txBody>
      </p:sp>
      <p:sp>
        <p:nvSpPr>
          <p:cNvPr id="120" name="TextBox 119"/>
          <p:cNvSpPr txBox="1"/>
          <p:nvPr/>
        </p:nvSpPr>
        <p:spPr>
          <a:xfrm>
            <a:off x="1421640" y="419533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더보기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&gt;</a:t>
            </a:r>
            <a:endParaRPr lang="ko-KR" altLang="en-US" sz="900" b="0" dirty="0"/>
          </a:p>
        </p:txBody>
      </p:sp>
      <p:cxnSp>
        <p:nvCxnSpPr>
          <p:cNvPr id="139" name="직선 연결선 138"/>
          <p:cNvCxnSpPr/>
          <p:nvPr/>
        </p:nvCxnSpPr>
        <p:spPr>
          <a:xfrm>
            <a:off x="458528" y="507688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13528" y="4572826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080300" y="450081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553452" y="457282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43" name="TextBox 142"/>
          <p:cNvSpPr txBox="1"/>
          <p:nvPr/>
        </p:nvSpPr>
        <p:spPr>
          <a:xfrm>
            <a:off x="3535923" y="457282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45" name="직선 연결선 144"/>
          <p:cNvCxnSpPr/>
          <p:nvPr/>
        </p:nvCxnSpPr>
        <p:spPr>
          <a:xfrm>
            <a:off x="458528" y="5730027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413528" y="5225971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47" name="TextBox 146"/>
          <p:cNvSpPr txBox="1"/>
          <p:nvPr/>
        </p:nvSpPr>
        <p:spPr>
          <a:xfrm>
            <a:off x="1080300" y="5153963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48" name="TextBox 147"/>
          <p:cNvSpPr txBox="1"/>
          <p:nvPr/>
        </p:nvSpPr>
        <p:spPr>
          <a:xfrm>
            <a:off x="4553452" y="522597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49" name="TextBox 148"/>
          <p:cNvSpPr txBox="1"/>
          <p:nvPr/>
        </p:nvSpPr>
        <p:spPr>
          <a:xfrm>
            <a:off x="3535923" y="522597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157" name="TextBox 156"/>
          <p:cNvSpPr txBox="1"/>
          <p:nvPr/>
        </p:nvSpPr>
        <p:spPr>
          <a:xfrm>
            <a:off x="1421640" y="5737433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err="1" smtClean="0"/>
              <a:t>더보기</a:t>
            </a:r>
            <a:r>
              <a:rPr lang="ko-KR" altLang="en-US" sz="900" b="0" dirty="0" smtClean="0"/>
              <a:t> </a:t>
            </a:r>
            <a:r>
              <a:rPr lang="en-US" altLang="ko-KR" sz="900" b="0" dirty="0" smtClean="0"/>
              <a:t>&gt;</a:t>
            </a:r>
            <a:endParaRPr lang="ko-KR" altLang="en-US" sz="900" b="0" dirty="0"/>
          </a:p>
        </p:txBody>
      </p:sp>
      <p:sp>
        <p:nvSpPr>
          <p:cNvPr id="159" name="TextBox 158"/>
          <p:cNvSpPr txBox="1"/>
          <p:nvPr/>
        </p:nvSpPr>
        <p:spPr>
          <a:xfrm>
            <a:off x="413528" y="6062683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080300" y="599067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61" name="TextBox 160"/>
          <p:cNvSpPr txBox="1"/>
          <p:nvPr/>
        </p:nvSpPr>
        <p:spPr>
          <a:xfrm>
            <a:off x="4553452" y="6062683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62" name="TextBox 161"/>
          <p:cNvSpPr txBox="1"/>
          <p:nvPr/>
        </p:nvSpPr>
        <p:spPr>
          <a:xfrm>
            <a:off x="3535923" y="6062683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62" name="타원 61"/>
          <p:cNvSpPr/>
          <p:nvPr/>
        </p:nvSpPr>
        <p:spPr>
          <a:xfrm>
            <a:off x="3995936" y="7195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323528" y="110350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76913" y="19045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17908" y="41653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233528" y="569535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76913" y="22749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97704" y="217911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61600" y="3060466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76" name="TextBox 75"/>
          <p:cNvSpPr txBox="1"/>
          <p:nvPr/>
        </p:nvSpPr>
        <p:spPr>
          <a:xfrm>
            <a:off x="1997704" y="2832255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1061600" y="3707959"/>
            <a:ext cx="22142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210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79" name="TextBox 78"/>
          <p:cNvSpPr txBox="1"/>
          <p:nvPr/>
        </p:nvSpPr>
        <p:spPr>
          <a:xfrm>
            <a:off x="1061600" y="4729082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80" name="TextBox 79"/>
          <p:cNvSpPr txBox="1"/>
          <p:nvPr/>
        </p:nvSpPr>
        <p:spPr>
          <a:xfrm>
            <a:off x="1997704" y="450087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81" name="TextBox 80"/>
          <p:cNvSpPr txBox="1"/>
          <p:nvPr/>
        </p:nvSpPr>
        <p:spPr>
          <a:xfrm>
            <a:off x="1061600" y="5382174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82" name="TextBox 81"/>
          <p:cNvSpPr txBox="1"/>
          <p:nvPr/>
        </p:nvSpPr>
        <p:spPr>
          <a:xfrm>
            <a:off x="1997704" y="5153963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1061600" y="6225262"/>
            <a:ext cx="14311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1997704" y="599705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12</a:t>
            </a:r>
            <a:r>
              <a:rPr lang="ko-KR" altLang="en-US" sz="900" b="0" dirty="0" smtClean="0"/>
              <a:t>화</a:t>
            </a:r>
            <a:endParaRPr lang="ko-KR" altLang="en-US" sz="9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1997704" y="3475255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210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13528" y="1484784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13528" y="1484784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오늘의 연재 </a:t>
            </a:r>
            <a:r>
              <a:rPr lang="en-US" altLang="ko-KR" sz="900" dirty="0" smtClean="0"/>
              <a:t>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cxnSp>
        <p:nvCxnSpPr>
          <p:cNvPr id="99" name="직선 연결선 98"/>
          <p:cNvCxnSpPr/>
          <p:nvPr/>
        </p:nvCxnSpPr>
        <p:spPr>
          <a:xfrm>
            <a:off x="458528" y="1772816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타원 104"/>
          <p:cNvSpPr/>
          <p:nvPr/>
        </p:nvSpPr>
        <p:spPr>
          <a:xfrm>
            <a:off x="278528" y="14663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49329"/>
              </p:ext>
            </p:extLst>
          </p:nvPr>
        </p:nvGraphicFramePr>
        <p:xfrm>
          <a:off x="413528" y="1196752"/>
          <a:ext cx="5166585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317"/>
                <a:gridCol w="1033317"/>
                <a:gridCol w="1033317"/>
                <a:gridCol w="1033317"/>
                <a:gridCol w="103331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전체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작가관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베스트리그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챌린지리그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29703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검색 결과</a:t>
                      </a:r>
                      <a:r>
                        <a:rPr lang="ko-KR" altLang="en-US" sz="1000" baseline="0" dirty="0" smtClean="0"/>
                        <a:t> 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검색 결과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171156"/>
              </p:ext>
            </p:extLst>
          </p:nvPr>
        </p:nvGraphicFramePr>
        <p:xfrm>
          <a:off x="5988714" y="957282"/>
          <a:ext cx="2880320" cy="1986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633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검색어</a:t>
                      </a:r>
                      <a:r>
                        <a:rPr lang="ko-KR" altLang="en-US" sz="1000" dirty="0" smtClean="0"/>
                        <a:t> 입력 창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err="1" smtClean="0"/>
                        <a:t>검색어</a:t>
                      </a:r>
                      <a:r>
                        <a:rPr lang="ko-KR" altLang="en-US" sz="1000" dirty="0" smtClean="0"/>
                        <a:t> 입력 시 해당 검색 결과 노출</a:t>
                      </a:r>
                    </a:p>
                  </a:txBody>
                  <a:tcPr marL="72000" marR="72000" marT="36000" marB="36000" anchor="ctr"/>
                </a:tc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각 리그 분류 탭 클릭 시 화면</a:t>
                      </a:r>
                    </a:p>
                  </a:txBody>
                  <a:tcPr marL="72000" marR="72000" marT="36000" marB="36000" anchor="ctr"/>
                </a:tc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해당 리그분류에 검색된 결과 값 표시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리스트 </a:t>
                      </a:r>
                      <a:r>
                        <a:rPr lang="en-US" altLang="ko-KR" sz="1000" baseline="0" dirty="0" smtClean="0"/>
                        <a:t>10</a:t>
                      </a:r>
                      <a:r>
                        <a:rPr lang="ko-KR" altLang="en-US" sz="1000" baseline="0" dirty="0" smtClean="0"/>
                        <a:t>개 씩 노출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451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검색 결과가 </a:t>
                      </a:r>
                      <a:r>
                        <a:rPr lang="en-US" altLang="ko-KR" sz="1000" dirty="0" smtClean="0"/>
                        <a:t>10</a:t>
                      </a:r>
                      <a:r>
                        <a:rPr lang="ko-KR" altLang="en-US" sz="1000" dirty="0" smtClean="0"/>
                        <a:t>개 이상일 경우 페이지 버튼 표시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0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직사각형 89"/>
          <p:cNvSpPr/>
          <p:nvPr/>
        </p:nvSpPr>
        <p:spPr>
          <a:xfrm>
            <a:off x="4123121" y="787951"/>
            <a:ext cx="792088" cy="29649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황제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413528" y="1484784"/>
            <a:ext cx="5166584" cy="2906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58528" y="234888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13528" y="1844824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080300" y="177281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553452" y="184482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04" name="TextBox 103"/>
          <p:cNvSpPr txBox="1"/>
          <p:nvPr/>
        </p:nvSpPr>
        <p:spPr>
          <a:xfrm>
            <a:off x="3535923" y="184482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07" name="직선 연결선 106"/>
          <p:cNvCxnSpPr/>
          <p:nvPr/>
        </p:nvCxnSpPr>
        <p:spPr>
          <a:xfrm>
            <a:off x="458528" y="3002025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3528" y="2497969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080300" y="242596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10" name="TextBox 109"/>
          <p:cNvSpPr txBox="1"/>
          <p:nvPr/>
        </p:nvSpPr>
        <p:spPr>
          <a:xfrm>
            <a:off x="4553452" y="249796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11" name="TextBox 110"/>
          <p:cNvSpPr txBox="1"/>
          <p:nvPr/>
        </p:nvSpPr>
        <p:spPr>
          <a:xfrm>
            <a:off x="3535923" y="2497969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13" name="직선 연결선 112"/>
          <p:cNvCxnSpPr/>
          <p:nvPr/>
        </p:nvCxnSpPr>
        <p:spPr>
          <a:xfrm>
            <a:off x="458528" y="3645024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13528" y="3140968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15" name="TextBox 114"/>
          <p:cNvSpPr txBox="1"/>
          <p:nvPr/>
        </p:nvSpPr>
        <p:spPr>
          <a:xfrm>
            <a:off x="1080300" y="306896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553452" y="314096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17" name="TextBox 116"/>
          <p:cNvSpPr txBox="1"/>
          <p:nvPr/>
        </p:nvSpPr>
        <p:spPr>
          <a:xfrm>
            <a:off x="3535923" y="314096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39" name="직선 연결선 138"/>
          <p:cNvCxnSpPr/>
          <p:nvPr/>
        </p:nvCxnSpPr>
        <p:spPr>
          <a:xfrm>
            <a:off x="458528" y="428940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13528" y="3785346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080300" y="371333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42" name="TextBox 141"/>
          <p:cNvSpPr txBox="1"/>
          <p:nvPr/>
        </p:nvSpPr>
        <p:spPr>
          <a:xfrm>
            <a:off x="4553452" y="378534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43" name="TextBox 142"/>
          <p:cNvSpPr txBox="1"/>
          <p:nvPr/>
        </p:nvSpPr>
        <p:spPr>
          <a:xfrm>
            <a:off x="3535923" y="378534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45" name="직선 연결선 144"/>
          <p:cNvCxnSpPr/>
          <p:nvPr/>
        </p:nvCxnSpPr>
        <p:spPr>
          <a:xfrm>
            <a:off x="458528" y="4942547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413528" y="4438491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47" name="TextBox 146"/>
          <p:cNvSpPr txBox="1"/>
          <p:nvPr/>
        </p:nvSpPr>
        <p:spPr>
          <a:xfrm>
            <a:off x="1080300" y="4366483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48" name="TextBox 147"/>
          <p:cNvSpPr txBox="1"/>
          <p:nvPr/>
        </p:nvSpPr>
        <p:spPr>
          <a:xfrm>
            <a:off x="4553452" y="443849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49" name="TextBox 148"/>
          <p:cNvSpPr txBox="1"/>
          <p:nvPr/>
        </p:nvSpPr>
        <p:spPr>
          <a:xfrm>
            <a:off x="3535923" y="4438491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cxnSp>
        <p:nvCxnSpPr>
          <p:cNvPr id="151" name="직선 연결선 150"/>
          <p:cNvCxnSpPr/>
          <p:nvPr/>
        </p:nvCxnSpPr>
        <p:spPr>
          <a:xfrm>
            <a:off x="458528" y="5585546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413528" y="5081490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153" name="TextBox 152"/>
          <p:cNvSpPr txBox="1"/>
          <p:nvPr/>
        </p:nvSpPr>
        <p:spPr>
          <a:xfrm>
            <a:off x="1080300" y="5009482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154" name="TextBox 153"/>
          <p:cNvSpPr txBox="1"/>
          <p:nvPr/>
        </p:nvSpPr>
        <p:spPr>
          <a:xfrm>
            <a:off x="4553452" y="508149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155" name="TextBox 154"/>
          <p:cNvSpPr txBox="1"/>
          <p:nvPr/>
        </p:nvSpPr>
        <p:spPr>
          <a:xfrm>
            <a:off x="3535923" y="508149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sp>
        <p:nvSpPr>
          <p:cNvPr id="62" name="TextBox 61"/>
          <p:cNvSpPr txBox="1"/>
          <p:nvPr/>
        </p:nvSpPr>
        <p:spPr>
          <a:xfrm>
            <a:off x="395536" y="1472734"/>
            <a:ext cx="12781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err="1" smtClean="0"/>
              <a:t>챌린지리그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150</a:t>
            </a:r>
            <a:r>
              <a:rPr lang="ko-KR" altLang="en-US" sz="900" dirty="0" smtClean="0"/>
              <a:t>건</a:t>
            </a:r>
            <a:endParaRPr lang="ko-KR" altLang="en-US" sz="900" dirty="0"/>
          </a:p>
        </p:txBody>
      </p:sp>
      <p:cxnSp>
        <p:nvCxnSpPr>
          <p:cNvPr id="63" name="직선 연결선 62"/>
          <p:cNvCxnSpPr/>
          <p:nvPr/>
        </p:nvCxnSpPr>
        <p:spPr>
          <a:xfrm>
            <a:off x="458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13528" y="5733256"/>
            <a:ext cx="5220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로맨스</a:t>
            </a:r>
            <a:endParaRPr lang="ko-KR" altLang="en-US" sz="900" dirty="0"/>
          </a:p>
        </p:txBody>
      </p:sp>
      <p:sp>
        <p:nvSpPr>
          <p:cNvPr id="65" name="TextBox 64"/>
          <p:cNvSpPr txBox="1"/>
          <p:nvPr/>
        </p:nvSpPr>
        <p:spPr>
          <a:xfrm>
            <a:off x="1080300" y="566124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dirty="0" smtClean="0"/>
              <a:t>황제의 여인</a:t>
            </a:r>
            <a:endParaRPr lang="ko-KR" altLang="en-US" sz="900" dirty="0"/>
          </a:p>
        </p:txBody>
      </p:sp>
      <p:sp>
        <p:nvSpPr>
          <p:cNvPr id="66" name="TextBox 65"/>
          <p:cNvSpPr txBox="1"/>
          <p:nvPr/>
        </p:nvSpPr>
        <p:spPr>
          <a:xfrm>
            <a:off x="4553452" y="573325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900" b="0" dirty="0" smtClean="0"/>
              <a:t>2015.09.17</a:t>
            </a:r>
            <a:endParaRPr lang="ko-KR" altLang="en-US" sz="900" b="0" dirty="0"/>
          </a:p>
        </p:txBody>
      </p:sp>
      <p:sp>
        <p:nvSpPr>
          <p:cNvPr id="67" name="TextBox 66"/>
          <p:cNvSpPr txBox="1"/>
          <p:nvPr/>
        </p:nvSpPr>
        <p:spPr>
          <a:xfrm>
            <a:off x="3535923" y="573325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차소희</a:t>
            </a:r>
            <a:endParaRPr lang="ko-KR" altLang="en-US" sz="900" b="0" dirty="0"/>
          </a:p>
        </p:txBody>
      </p:sp>
      <p:grpSp>
        <p:nvGrpSpPr>
          <p:cNvPr id="69" name="그룹 68"/>
          <p:cNvGrpSpPr/>
          <p:nvPr/>
        </p:nvGrpSpPr>
        <p:grpSpPr>
          <a:xfrm>
            <a:off x="1783065" y="6453916"/>
            <a:ext cx="1780823" cy="215444"/>
            <a:chOff x="-1808587" y="4867051"/>
            <a:chExt cx="1780823" cy="215444"/>
          </a:xfrm>
        </p:grpSpPr>
        <p:pic>
          <p:nvPicPr>
            <p:cNvPr id="7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061600" y="2001027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73" name="TextBox 72"/>
          <p:cNvSpPr txBox="1"/>
          <p:nvPr/>
        </p:nvSpPr>
        <p:spPr>
          <a:xfrm>
            <a:off x="1997704" y="1772816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61600" y="2648010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75" name="TextBox 74"/>
          <p:cNvSpPr txBox="1"/>
          <p:nvPr/>
        </p:nvSpPr>
        <p:spPr>
          <a:xfrm>
            <a:off x="1997704" y="2419799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61600" y="3291009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77" name="TextBox 76"/>
          <p:cNvSpPr txBox="1"/>
          <p:nvPr/>
        </p:nvSpPr>
        <p:spPr>
          <a:xfrm>
            <a:off x="1997704" y="3062798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61600" y="3976640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79" name="TextBox 78"/>
          <p:cNvSpPr txBox="1"/>
          <p:nvPr/>
        </p:nvSpPr>
        <p:spPr>
          <a:xfrm>
            <a:off x="1997704" y="3717032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61600" y="4629616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81" name="TextBox 80"/>
          <p:cNvSpPr txBox="1"/>
          <p:nvPr/>
        </p:nvSpPr>
        <p:spPr>
          <a:xfrm>
            <a:off x="1997704" y="4365104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61600" y="5282124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83" name="TextBox 82"/>
          <p:cNvSpPr txBox="1"/>
          <p:nvPr/>
        </p:nvSpPr>
        <p:spPr>
          <a:xfrm>
            <a:off x="1997704" y="5013176"/>
            <a:ext cx="9901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61600" y="5894891"/>
            <a:ext cx="1998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제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나를 사랑한 후궁</a:t>
            </a:r>
            <a:endParaRPr lang="ko-KR" altLang="en-US" sz="9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1997704" y="5666680"/>
            <a:ext cx="990120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900" b="0" dirty="0" smtClean="0"/>
              <a:t>총 </a:t>
            </a:r>
            <a:r>
              <a:rPr lang="en-US" altLang="ko-KR" sz="900" b="0" dirty="0" smtClean="0"/>
              <a:t>100</a:t>
            </a:r>
            <a:r>
              <a:rPr lang="ko-KR" altLang="en-US" sz="900" b="0" dirty="0" smtClean="0"/>
              <a:t>화  </a:t>
            </a:r>
            <a:r>
              <a:rPr lang="en-US" altLang="ko-KR" sz="900" dirty="0" smtClean="0">
                <a:solidFill>
                  <a:schemeClr val="accent2"/>
                </a:solidFill>
              </a:rPr>
              <a:t>(</a:t>
            </a:r>
            <a:r>
              <a:rPr lang="ko-KR" altLang="en-US" sz="900" dirty="0" smtClean="0">
                <a:solidFill>
                  <a:schemeClr val="accent2"/>
                </a:solidFill>
              </a:rPr>
              <a:t>완결</a:t>
            </a:r>
            <a:r>
              <a:rPr lang="en-US" altLang="ko-KR" sz="900" dirty="0">
                <a:solidFill>
                  <a:schemeClr val="accent2"/>
                </a:solidFill>
              </a:rPr>
              <a:t>)</a:t>
            </a:r>
            <a:endParaRPr lang="ko-KR" altLang="en-US" sz="900" dirty="0">
              <a:solidFill>
                <a:schemeClr val="accent2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3995936" y="7195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4283968" y="110350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76913" y="149828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1603065" y="63639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33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10341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자유게시판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커뮤니티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자유게시판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0549"/>
              </p:ext>
            </p:extLst>
          </p:nvPr>
        </p:nvGraphicFramePr>
        <p:xfrm>
          <a:off x="6323638" y="692696"/>
          <a:ext cx="2784866" cy="3334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16314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하위 카테고리 </a:t>
                      </a:r>
                      <a:r>
                        <a:rPr lang="en-US" altLang="ko-KR" sz="1000" dirty="0" smtClean="0"/>
                        <a:t>–</a:t>
                      </a:r>
                      <a:r>
                        <a:rPr lang="ko-KR" altLang="en-US" sz="1000" dirty="0" smtClean="0"/>
                        <a:t>자유게시판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감상평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무료</a:t>
                      </a:r>
                      <a:r>
                        <a:rPr lang="en-US" altLang="ko-KR" sz="1000" dirty="0" smtClean="0"/>
                        <a:t>)/</a:t>
                      </a:r>
                      <a:r>
                        <a:rPr lang="ko-KR" altLang="en-US" sz="1000" dirty="0" err="1" smtClean="0"/>
                        <a:t>감상평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유료</a:t>
                      </a:r>
                      <a:r>
                        <a:rPr lang="en-US" altLang="ko-KR" sz="1000" dirty="0" smtClean="0"/>
                        <a:t>)/</a:t>
                      </a:r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자료실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감상평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무료</a:t>
                      </a:r>
                      <a:r>
                        <a:rPr lang="en-US" altLang="ko-KR" sz="1000" dirty="0" smtClean="0"/>
                        <a:t>) </a:t>
                      </a:r>
                      <a:r>
                        <a:rPr lang="ko-KR" altLang="en-US" sz="1000" dirty="0" smtClean="0"/>
                        <a:t>게시판은 자유게시판과 동일함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다만 글쓰기 글자수가 </a:t>
                      </a:r>
                      <a:r>
                        <a:rPr lang="en-US" altLang="ko-KR" sz="1000" dirty="0" smtClean="0"/>
                        <a:t>1000</a:t>
                      </a:r>
                      <a:r>
                        <a:rPr lang="ko-KR" altLang="en-US" sz="1000" dirty="0" smtClean="0"/>
                        <a:t>자까지 가능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자료실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권한부여자만 텍스트 자료 업로드 가능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</a:t>
                      </a:r>
                      <a:r>
                        <a:rPr lang="ko-KR" altLang="en-US" sz="1000" dirty="0" smtClean="0"/>
                        <a:t>관리자 페이지에서 게시물 관리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게시물 </a:t>
                      </a:r>
                      <a:r>
                        <a:rPr lang="en-US" altLang="ko-KR" sz="1000" dirty="0" smtClean="0"/>
                        <a:t>10</a:t>
                      </a:r>
                      <a:r>
                        <a:rPr lang="ko-KR" altLang="en-US" sz="1000" dirty="0" smtClean="0"/>
                        <a:t>개씩 </a:t>
                      </a:r>
                      <a:r>
                        <a:rPr lang="ko-KR" altLang="en-US" sz="1000" dirty="0" err="1" smtClean="0"/>
                        <a:t>리스팅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smtClean="0"/>
                        <a:t>리스트 구성정보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err="1" smtClean="0"/>
                        <a:t>글번호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닉네임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작성일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조회수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글쓰기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baseline="0" dirty="0" smtClean="0"/>
                        <a:t>자유게시판</a:t>
                      </a:r>
                      <a:r>
                        <a:rPr lang="en-US" altLang="ko-KR" sz="1000" baseline="0" dirty="0" smtClean="0"/>
                        <a:t>_</a:t>
                      </a:r>
                      <a:r>
                        <a:rPr lang="ko-KR" altLang="en-US" sz="1000" dirty="0" smtClean="0"/>
                        <a:t>게시물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작성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으로 이동</a:t>
                      </a:r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페이지 넘버링 버튼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3453" y="580526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20" name="타원 19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4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35" name="타원 34"/>
          <p:cNvSpPr/>
          <p:nvPr/>
        </p:nvSpPr>
        <p:spPr>
          <a:xfrm>
            <a:off x="305516" y="209018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92745" y="576193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551106" y="598528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466916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081322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자유게시판</a:t>
                      </a:r>
                      <a:r>
                        <a:rPr lang="en-US" altLang="ko-KR" sz="1000" baseline="0" dirty="0" smtClean="0"/>
                        <a:t>_</a:t>
                      </a:r>
                      <a:r>
                        <a:rPr lang="ko-KR" altLang="en-US" sz="1000" baseline="0" dirty="0" smtClean="0"/>
                        <a:t>상세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커뮤니티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자유게시판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자유게시판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6557"/>
              </p:ext>
            </p:extLst>
          </p:nvPr>
        </p:nvGraphicFramePr>
        <p:xfrm>
          <a:off x="6323638" y="692696"/>
          <a:ext cx="2784866" cy="6192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게시물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상세보기 화면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삭제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본인이 작성한 게시물인 경우에만 표시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수정 클릭 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aseline="0" dirty="0" smtClean="0"/>
                        <a:t>자유게시판</a:t>
                      </a:r>
                      <a:r>
                        <a:rPr lang="en-US" altLang="ko-KR" sz="1000" baseline="0" dirty="0" smtClean="0"/>
                        <a:t>_</a:t>
                      </a:r>
                      <a:r>
                        <a:rPr lang="ko-KR" altLang="en-US" sz="1000" dirty="0" smtClean="0"/>
                        <a:t>게시물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으로 이동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삭제 버튼 클릭 시 알림 </a:t>
                      </a:r>
                      <a:r>
                        <a:rPr lang="ko-KR" altLang="en-US" sz="1000" dirty="0" err="1" smtClean="0"/>
                        <a:t>팝업창</a:t>
                      </a:r>
                      <a:r>
                        <a:rPr lang="ko-KR" altLang="en-US" sz="1000" dirty="0" smtClean="0"/>
                        <a:t> 생성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게시물을 삭제하시겠습니까</a:t>
                      </a:r>
                      <a:r>
                        <a:rPr lang="en-US" altLang="ko-KR" sz="1000" dirty="0" smtClean="0"/>
                        <a:t>?” </a:t>
                      </a:r>
                      <a:r>
                        <a:rPr lang="ko-KR" altLang="en-US" sz="1000" dirty="0" smtClean="0"/>
                        <a:t>확인 클릭 시 삭제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게시물 내용 표시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목록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자유게시판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smtClean="0"/>
                        <a:t>목록으로 이동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신고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신고하기 </a:t>
                      </a:r>
                      <a:r>
                        <a:rPr lang="ko-KR" altLang="en-US" sz="1000" dirty="0" err="1" smtClean="0"/>
                        <a:t>팝업창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생성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댓글</a:t>
                      </a:r>
                      <a:r>
                        <a:rPr lang="ko-KR" altLang="en-US" sz="1000" dirty="0" smtClean="0"/>
                        <a:t> 영역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작성자 닉네임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작성일시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댓글</a:t>
                      </a:r>
                      <a:r>
                        <a:rPr lang="ko-KR" altLang="en-US" sz="1000" dirty="0" smtClean="0"/>
                        <a:t> 내용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댓글</a:t>
                      </a:r>
                      <a:r>
                        <a:rPr lang="ko-KR" altLang="en-US" sz="1000" dirty="0" smtClean="0"/>
                        <a:t> 수정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삭제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본인이 작성한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댓글인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 경우에만 표시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수정 클릭 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 baseline="0" dirty="0" smtClean="0"/>
                        <a:t>자유게시판</a:t>
                      </a:r>
                      <a:r>
                        <a:rPr lang="en-US" altLang="ko-KR" sz="1000" baseline="0" dirty="0" smtClean="0"/>
                        <a:t>_</a:t>
                      </a:r>
                      <a:r>
                        <a:rPr lang="ko-KR" altLang="en-US" sz="1000" baseline="0" dirty="0" err="1" smtClean="0"/>
                        <a:t>댓글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으로 이동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삭제 버튼 클릭 시 알림 </a:t>
                      </a:r>
                      <a:r>
                        <a:rPr lang="ko-KR" altLang="en-US" sz="1000" dirty="0" err="1" smtClean="0"/>
                        <a:t>팝업창</a:t>
                      </a:r>
                      <a:r>
                        <a:rPr lang="ko-KR" altLang="en-US" sz="1000" dirty="0" smtClean="0"/>
                        <a:t> 생성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게시물을 삭제하시겠습니까</a:t>
                      </a:r>
                      <a:r>
                        <a:rPr lang="en-US" altLang="ko-KR" sz="1000" dirty="0" smtClean="0"/>
                        <a:t>?” </a:t>
                      </a:r>
                      <a:r>
                        <a:rPr lang="ko-KR" altLang="en-US" sz="1000" dirty="0" smtClean="0"/>
                        <a:t>확인 클릭 시 삭제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신고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신고하기 </a:t>
                      </a:r>
                      <a:r>
                        <a:rPr lang="ko-KR" altLang="en-US" sz="1000" dirty="0" err="1" smtClean="0"/>
                        <a:t>팝업창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생성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401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댓글</a:t>
                      </a:r>
                      <a:r>
                        <a:rPr lang="ko-KR" altLang="en-US" sz="1000" dirty="0" smtClean="0"/>
                        <a:t> 작성 영역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72987" y="210346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59" name="직사각형 58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65" name="직사각형 64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44060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타원 48"/>
          <p:cNvSpPr/>
          <p:nvPr/>
        </p:nvSpPr>
        <p:spPr>
          <a:xfrm>
            <a:off x="4451246" y="266731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66785" y="31049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10362" y="457462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4376021" y="4518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425546" y="491454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4864794" y="556655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312900" y="505499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312900" y="6244287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76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09764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신고하기 </a:t>
                      </a:r>
                      <a:r>
                        <a:rPr lang="ko-KR" altLang="en-US" sz="1000" dirty="0" err="1" smtClean="0"/>
                        <a:t>팝업창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커뮤니티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자유게시판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신고하기 </a:t>
                      </a:r>
                      <a:r>
                        <a:rPr lang="ko-KR" altLang="en-US" sz="1000" dirty="0" err="1" smtClean="0"/>
                        <a:t>팝업창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608721"/>
              </p:ext>
            </p:extLst>
          </p:nvPr>
        </p:nvGraphicFramePr>
        <p:xfrm>
          <a:off x="6323638" y="692696"/>
          <a:ext cx="2784866" cy="29306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신고 버튼 클릭 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2)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신고하기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</a:rPr>
                        <a:t>팝업창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</a:rPr>
                        <a:t> 생성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신고하려는 게시물의 작성자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내용 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사유 선택 라디오버튼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3)</a:t>
                      </a:r>
                      <a:r>
                        <a:rPr lang="ko-KR" altLang="en-US" sz="1000" dirty="0" smtClean="0"/>
                        <a:t>에서 사유로 기타 선택 시에만 텍스트 입력 창 활성화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버튼 클릭 시 해당 내용이 관리자에게 전달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관리자 페이지 내 확인 가능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사유가 선택되지 않았거나 기타 항목 선택 후 내용이 입력되지 않은 경우 버튼 비활성 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클릭 불가</a:t>
                      </a:r>
                      <a:r>
                        <a:rPr lang="en-US" altLang="ko-KR" sz="1000" dirty="0" smtClean="0"/>
                        <a:t>) 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756782" y="450767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sp>
        <p:nvSpPr>
          <p:cNvPr id="59" name="직사각형 58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65" name="직사각형 64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70943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5" name="타원 74"/>
          <p:cNvSpPr/>
          <p:nvPr/>
        </p:nvSpPr>
        <p:spPr>
          <a:xfrm>
            <a:off x="4864794" y="556655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8" name="슬라이드 번호 개체 틀 23"/>
          <p:cNvSpPr txBox="1">
            <a:spLocks/>
          </p:cNvSpPr>
          <p:nvPr/>
        </p:nvSpPr>
        <p:spPr>
          <a:xfrm>
            <a:off x="7052245" y="6520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FDA9FC4-6F8D-4E15-9487-2230FDB12D50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156176" y="3649727"/>
            <a:ext cx="2496506" cy="30949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255012" y="3788000"/>
            <a:ext cx="1042057" cy="1262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신고 하기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7031898" y="6402847"/>
            <a:ext cx="789611" cy="247706"/>
          </a:xfrm>
          <a:prstGeom prst="roundRect">
            <a:avLst>
              <a:gd name="adj" fmla="val 9447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신고 하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239810" y="4058265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작성자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 </a:t>
            </a:r>
            <a:r>
              <a:rPr lang="en-US" altLang="ko-KR" sz="1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nobio</a:t>
            </a:r>
            <a:endParaRPr lang="en-US" altLang="ko-KR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   용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  </a:t>
            </a:r>
            <a:r>
              <a:rPr lang="ko-KR" altLang="en-US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이거 예전에 유행하던</a:t>
            </a:r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239810" y="4477476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사유 선택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endParaRPr lang="ko-KR" altLang="en-US" sz="1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 flipH="1">
            <a:off x="6391957" y="4706337"/>
            <a:ext cx="26642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영리 목적 또는 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홍보성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게시물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음란성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선정성이 포함된 게시물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특정인 대상의 비방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욕설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인신공격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개인정보노출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 내용의 </a:t>
            </a:r>
            <a:r>
              <a:rPr lang="ko-KR" altLang="en-US" sz="8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게시글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반복 등록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도배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기타 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6315948" y="4791182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315948" y="4980156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6315948" y="5169130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6315948" y="5358104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6315948" y="5547077"/>
            <a:ext cx="98945" cy="1082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311818" y="5714449"/>
            <a:ext cx="2279839" cy="60730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항목을 선택 후 입력해주세요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최대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00</a:t>
            </a:r>
            <a:r>
              <a:rPr lang="ko-KR" altLang="en-US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6023786" y="4005064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6065913" y="474763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067844" y="5670629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6804248" y="630932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96" name="Close Button"/>
          <p:cNvGrpSpPr/>
          <p:nvPr>
            <p:custDataLst>
              <p:tags r:id="rId1"/>
            </p:custDataLst>
          </p:nvPr>
        </p:nvGrpSpPr>
        <p:grpSpPr>
          <a:xfrm>
            <a:off x="8354737" y="3717032"/>
            <a:ext cx="249711" cy="241995"/>
            <a:chOff x="1642631" y="2531766"/>
            <a:chExt cx="200534" cy="241995"/>
          </a:xfrm>
        </p:grpSpPr>
        <p:sp>
          <p:nvSpPr>
            <p:cNvPr id="97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327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1937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자유게시판</a:t>
                      </a:r>
                      <a:r>
                        <a:rPr lang="en-US" altLang="ko-KR" sz="1000" baseline="0" dirty="0" smtClean="0"/>
                        <a:t>_</a:t>
                      </a:r>
                      <a:r>
                        <a:rPr lang="ko-KR" altLang="en-US" sz="1000" dirty="0" smtClean="0"/>
                        <a:t>게시물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작성</a:t>
                      </a:r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커뮤니티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자유게시판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게시물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작성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020433"/>
              </p:ext>
            </p:extLst>
          </p:nvPr>
        </p:nvGraphicFramePr>
        <p:xfrm>
          <a:off x="6323638" y="692696"/>
          <a:ext cx="2784866" cy="2466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게시물 제목 입력 영역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게시물 본문 영역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파일 첨부 기능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파일 당 </a:t>
                      </a:r>
                      <a:r>
                        <a:rPr lang="en-US" altLang="ko-KR" sz="1000" dirty="0" smtClean="0"/>
                        <a:t>3MB </a:t>
                      </a:r>
                      <a:r>
                        <a:rPr lang="ko-KR" altLang="en-US" sz="1000" dirty="0" smtClean="0"/>
                        <a:t>이하만 업로드 가능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글쓰기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해당 입력 내용 게시물 등록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제목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본문에 내용이 비어있을 경우 알림 팝업 생성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ko-KR" altLang="en-US" sz="1000" baseline="0" dirty="0" smtClean="0"/>
                        <a:t> 및 내용을 다시 확인해 주세요</a:t>
                      </a:r>
                      <a:r>
                        <a:rPr lang="en-US" altLang="ko-KR" sz="1000" baseline="0" dirty="0" smtClean="0"/>
                        <a:t>.”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81525" y="5949280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20" name="타원 19"/>
          <p:cNvSpPr/>
          <p:nvPr/>
        </p:nvSpPr>
        <p:spPr>
          <a:xfrm>
            <a:off x="250761" y="20346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118049" y="5157192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abce1234.jpg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154402" y="5132304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4" y="2636912"/>
            <a:ext cx="4934426" cy="234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634339" y="3164486"/>
            <a:ext cx="4585733" cy="16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503528" y="573325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39552" y="5085184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539552" y="5348990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1154402" y="5407183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118049" y="5411216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선택된 파일 없음</a:t>
            </a:r>
            <a:endParaRPr lang="en-US" altLang="ko-KR" sz="700" dirty="0" smtClean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44060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0" name="타원 39"/>
          <p:cNvSpPr/>
          <p:nvPr/>
        </p:nvSpPr>
        <p:spPr>
          <a:xfrm>
            <a:off x="250761" y="316448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50761" y="504119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283968" y="584126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595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239238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자유게시판</a:t>
                      </a:r>
                      <a:r>
                        <a:rPr lang="en-US" altLang="ko-KR" sz="1000" baseline="0" dirty="0" smtClean="0"/>
                        <a:t>_</a:t>
                      </a:r>
                      <a:r>
                        <a:rPr lang="ko-KR" altLang="en-US" sz="1000" dirty="0" smtClean="0"/>
                        <a:t>게시물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수정</a:t>
                      </a:r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커뮤니티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자유게시판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게시물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수정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자유게시판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자유게시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118049" y="5157192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abce1234.jpg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1154402" y="5132304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4" y="2636912"/>
            <a:ext cx="4934426" cy="234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8"/>
          <p:cNvSpPr/>
          <p:nvPr/>
        </p:nvSpPr>
        <p:spPr>
          <a:xfrm>
            <a:off x="634339" y="3164486"/>
            <a:ext cx="4585733" cy="16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503528" y="573325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39552" y="5085184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539552" y="5348990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파일첨부</a:t>
            </a:r>
            <a:endParaRPr lang="ko-KR" altLang="en-US" sz="800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1154402" y="5407183"/>
            <a:ext cx="825309" cy="1972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선택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118049" y="5411216"/>
            <a:ext cx="158985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선택된 파일 없음</a:t>
            </a:r>
            <a:endParaRPr lang="en-US" altLang="ko-KR" sz="7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639071" y="3212976"/>
            <a:ext cx="43649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sp>
        <p:nvSpPr>
          <p:cNvPr id="40" name="TextBox 39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43" name="직사각형 42"/>
          <p:cNvSpPr/>
          <p:nvPr/>
        </p:nvSpPr>
        <p:spPr>
          <a:xfrm>
            <a:off x="4581525" y="5949280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44060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74267"/>
              </p:ext>
            </p:extLst>
          </p:nvPr>
        </p:nvGraphicFramePr>
        <p:xfrm>
          <a:off x="6323638" y="692696"/>
          <a:ext cx="2784866" cy="2618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게시물 제목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게시물 본문 영역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파일 첨부 기능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파일 당 </a:t>
                      </a:r>
                      <a:r>
                        <a:rPr lang="en-US" altLang="ko-KR" sz="1000" dirty="0" smtClean="0"/>
                        <a:t>3MB </a:t>
                      </a:r>
                      <a:r>
                        <a:rPr lang="ko-KR" altLang="en-US" sz="1000" dirty="0" smtClean="0"/>
                        <a:t>이하만 업로드 가능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528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글쓰기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해당 입력 내용으로 게시물 수정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제목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본문에 내용이 비어있을 경우 알림 팝업 생성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ko-KR" altLang="en-US" sz="1000" baseline="0" dirty="0" smtClean="0"/>
                        <a:t> 및 내용을 다시 확인해 주세요</a:t>
                      </a:r>
                      <a:r>
                        <a:rPr lang="en-US" altLang="ko-KR" sz="1000" baseline="0" dirty="0" smtClean="0"/>
                        <a:t>.”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46" name="타원 45"/>
          <p:cNvSpPr/>
          <p:nvPr/>
        </p:nvSpPr>
        <p:spPr>
          <a:xfrm>
            <a:off x="250761" y="203468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50761" y="316448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50761" y="5041195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4283968" y="584126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20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012631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감상평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커뮤니티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err="1" smtClean="0"/>
                        <a:t>감상평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rgbClr val="FF0000"/>
                </a:solidFill>
              </a:rPr>
              <a:t>감상평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3453" y="580526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20" name="타원 19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감상평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2440588" y="221147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결제수단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4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167490"/>
              </p:ext>
            </p:extLst>
          </p:nvPr>
        </p:nvGraphicFramePr>
        <p:xfrm>
          <a:off x="6323638" y="692696"/>
          <a:ext cx="2784866" cy="72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감상평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게시판은 자유게시판과 동일함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다만 글쓰기 글자수가 </a:t>
                      </a:r>
                      <a:r>
                        <a:rPr lang="en-US" altLang="ko-KR" sz="1000" dirty="0" smtClean="0"/>
                        <a:t>1000</a:t>
                      </a:r>
                      <a:r>
                        <a:rPr lang="ko-KR" altLang="en-US" sz="1000" dirty="0" smtClean="0"/>
                        <a:t>자까지 가능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44060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568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3271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감상평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커뮤니티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err="1" smtClean="0"/>
                        <a:t>감상평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err="1" smtClean="0"/>
                        <a:t>감상평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rgbClr val="FF0000"/>
                </a:solidFill>
              </a:rPr>
              <a:t>감상평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감상평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cxnSp>
        <p:nvCxnSpPr>
          <p:cNvPr id="61" name="직선 연결선 60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65" name="직사각형 64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44060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169314"/>
              </p:ext>
            </p:extLst>
          </p:nvPr>
        </p:nvGraphicFramePr>
        <p:xfrm>
          <a:off x="6323638" y="692696"/>
          <a:ext cx="2784866" cy="72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72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감상평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게시판은 자유게시판과 동일함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다만 글쓰기 글자수가 </a:t>
                      </a:r>
                      <a:r>
                        <a:rPr lang="en-US" altLang="ko-KR" sz="1000" dirty="0" smtClean="0"/>
                        <a:t>1000</a:t>
                      </a:r>
                      <a:r>
                        <a:rPr lang="ko-KR" altLang="en-US" sz="1000" dirty="0" smtClean="0"/>
                        <a:t>자까지 가능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7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109489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917895"/>
              </p:ext>
            </p:extLst>
          </p:nvPr>
        </p:nvGraphicFramePr>
        <p:xfrm>
          <a:off x="6282845" y="696561"/>
          <a:ext cx="2880320" cy="5633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카테고리 영역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홈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오늘의 연재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공모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리그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커뮤니티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마이페이지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쿠폰충전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  선택 시 해당 카테고리 메뉴화면으로 이동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*My Page, </a:t>
                      </a:r>
                      <a:r>
                        <a:rPr lang="ko-KR" altLang="en-US" sz="1000" dirty="0" err="1" smtClean="0">
                          <a:solidFill>
                            <a:srgbClr val="FF0000"/>
                          </a:solidFill>
                        </a:rPr>
                        <a:t>작품올리기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쿠폰충전 메뉴는 로그인 이후에만 화면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</a:rPr>
                        <a:t> 노출</a:t>
                      </a:r>
                      <a:endParaRPr lang="ko-KR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회원가입 버튼</a:t>
                      </a:r>
                      <a:r>
                        <a:rPr lang="en-US" altLang="ko-KR" sz="1000" baseline="0" dirty="0" smtClean="0"/>
                        <a:t> [</a:t>
                      </a:r>
                      <a:r>
                        <a:rPr lang="ko-KR" altLang="en-US" sz="1000" baseline="0" dirty="0" smtClean="0"/>
                        <a:t>회원가입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으로 이동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smtClean="0"/>
                        <a:t>로그인 버튼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로그인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으로 이동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검색 </a:t>
                      </a:r>
                      <a:r>
                        <a:rPr lang="ko-KR" altLang="en-US" sz="1000" dirty="0" err="1" smtClean="0"/>
                        <a:t>검색어</a:t>
                      </a:r>
                      <a:r>
                        <a:rPr lang="ko-KR" altLang="en-US" sz="1000" dirty="0" smtClean="0"/>
                        <a:t> 입력 시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검색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으로 이동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Char char="•"/>
                      </a:pPr>
                      <a:r>
                        <a:rPr lang="ko-KR" altLang="en-US" sz="1000" dirty="0" smtClean="0"/>
                        <a:t>작가작품 </a:t>
                      </a:r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개 노출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관리자가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ko-KR" altLang="en-US" sz="1000" dirty="0" smtClean="0"/>
                        <a:t>작가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옵션을 부여한 전체작품 중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&lt;</a:t>
                      </a:r>
                      <a:r>
                        <a:rPr lang="ko-KR" altLang="en-US" sz="1000" baseline="0" dirty="0" smtClean="0"/>
                        <a:t>조회수</a:t>
                      </a:r>
                      <a:r>
                        <a:rPr lang="en-US" altLang="ko-KR" sz="1000" baseline="0" dirty="0" smtClean="0"/>
                        <a:t>+</a:t>
                      </a:r>
                      <a:r>
                        <a:rPr lang="ko-KR" altLang="en-US" sz="1000" baseline="0" dirty="0" err="1" smtClean="0"/>
                        <a:t>관심작수</a:t>
                      </a:r>
                      <a:r>
                        <a:rPr lang="en-US" altLang="ko-KR" sz="1000" baseline="0" dirty="0" smtClean="0"/>
                        <a:t>+</a:t>
                      </a:r>
                      <a:r>
                        <a:rPr lang="ko-KR" altLang="en-US" sz="1000" baseline="0" dirty="0" smtClean="0"/>
                        <a:t>관리자 평가점수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ko-KR" altLang="en-US" sz="1000" baseline="0" dirty="0" smtClean="0"/>
                        <a:t>합산하여 순위 결정</a:t>
                      </a:r>
                      <a:endParaRPr lang="en-US" altLang="ko-KR" sz="1000" baseline="0" dirty="0" smtClean="0"/>
                    </a:p>
                    <a:p>
                      <a:pPr latinLnBrk="1">
                        <a:buFont typeface="Arial" charset="0"/>
                        <a:buChar char="•"/>
                      </a:pPr>
                      <a:r>
                        <a:rPr lang="en-US" altLang="ko-KR" sz="1000" baseline="0" dirty="0" smtClean="0"/>
                        <a:t> 5</a:t>
                      </a:r>
                      <a:r>
                        <a:rPr lang="ko-KR" altLang="en-US" sz="1000" baseline="0" dirty="0" smtClean="0"/>
                        <a:t>개 작품씩 위쪽으로 자동 스크롤</a:t>
                      </a:r>
                      <a:endParaRPr lang="en-US" altLang="ko-KR" sz="1000" baseline="0" dirty="0" smtClean="0"/>
                    </a:p>
                    <a:p>
                      <a:pPr latinLnBrk="1">
                        <a:buFont typeface="Arial" charset="0"/>
                        <a:buChar char="•"/>
                      </a:pPr>
                      <a:r>
                        <a:rPr lang="ko-KR" altLang="en-US" sz="1000" baseline="0" dirty="0" smtClean="0"/>
                        <a:t>클릭 시 해당 </a:t>
                      </a:r>
                      <a:r>
                        <a:rPr lang="en-US" altLang="ko-KR" sz="1000" baseline="0" dirty="0" smtClean="0"/>
                        <a:t>[</a:t>
                      </a:r>
                      <a:r>
                        <a:rPr lang="ko-KR" altLang="en-US" sz="1000" baseline="0" dirty="0" err="1" smtClean="0"/>
                        <a:t>작품뷰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페이지로 이동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작가연재작</a:t>
                      </a:r>
                      <a:r>
                        <a:rPr lang="ko-KR" altLang="en-US" sz="1000" dirty="0" smtClean="0"/>
                        <a:t> 수동 선택 버튼 </a:t>
                      </a:r>
                      <a:r>
                        <a:rPr lang="en-US" altLang="ko-KR" sz="1000" dirty="0" smtClean="0"/>
                        <a:t>– 5</a:t>
                      </a:r>
                      <a:r>
                        <a:rPr lang="ko-KR" altLang="en-US" sz="1000" dirty="0" smtClean="0"/>
                        <a:t>개 작품</a:t>
                      </a:r>
                      <a:r>
                        <a:rPr lang="ko-KR" altLang="en-US" sz="1000" baseline="0" dirty="0" smtClean="0"/>
                        <a:t> 단위로</a:t>
                      </a:r>
                      <a:r>
                        <a:rPr lang="ko-KR" altLang="en-US" sz="1000" dirty="0" smtClean="0"/>
                        <a:t> 선택됨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1440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dirty="0" smtClean="0"/>
                        <a:t>공모</a:t>
                      </a:r>
                      <a:r>
                        <a:rPr lang="ko-KR" altLang="en-US" sz="1000" baseline="0" dirty="0" smtClean="0"/>
                        <a:t> 리그 안내 및 작품 </a:t>
                      </a:r>
                      <a:r>
                        <a:rPr lang="ko-KR" altLang="en-US" sz="1000" baseline="0" dirty="0" err="1" smtClean="0"/>
                        <a:t>보러가기</a:t>
                      </a:r>
                      <a:r>
                        <a:rPr lang="ko-KR" altLang="en-US" sz="1000" baseline="0" dirty="0" smtClean="0"/>
                        <a:t> 용 테이블</a:t>
                      </a:r>
                      <a:r>
                        <a:rPr lang="en-US" altLang="ko-KR" sz="1000" baseline="0" dirty="0" smtClean="0"/>
                        <a:t> </a:t>
                      </a:r>
                    </a:p>
                    <a:p>
                      <a:pPr latinLnBrk="1">
                        <a:buFontTx/>
                        <a:buChar char="-"/>
                      </a:pPr>
                      <a:r>
                        <a:rPr lang="ko-KR" altLang="en-US" sz="1000" baseline="0" dirty="0" smtClean="0"/>
                        <a:t>회원가입 생년월일 기준으로 </a:t>
                      </a:r>
                      <a:r>
                        <a:rPr lang="ko-KR" altLang="en-US" sz="1000" baseline="0" dirty="0" err="1" smtClean="0"/>
                        <a:t>글올리기</a:t>
                      </a:r>
                      <a:r>
                        <a:rPr lang="ko-KR" altLang="en-US" sz="1000" baseline="0" dirty="0" smtClean="0"/>
                        <a:t> 가능 나이 산정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err="1" smtClean="0"/>
                        <a:t>제너맨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모두 가능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유니티</a:t>
                      </a:r>
                      <a:r>
                        <a:rPr lang="en-US" altLang="ko-KR" sz="1000" baseline="0" dirty="0" smtClean="0"/>
                        <a:t>/ 25</a:t>
                      </a:r>
                      <a:r>
                        <a:rPr lang="ko-KR" altLang="en-US" sz="1000" baseline="0" dirty="0" smtClean="0"/>
                        <a:t>세 이하면 모두 가능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하이틴</a:t>
                      </a:r>
                      <a:r>
                        <a:rPr lang="en-US" altLang="ko-KR" sz="1000" baseline="0" dirty="0" smtClean="0"/>
                        <a:t>/20</a:t>
                      </a:r>
                      <a:r>
                        <a:rPr lang="ko-KR" altLang="en-US" sz="1000" baseline="0" dirty="0" smtClean="0"/>
                        <a:t>세 이하면 모두 가능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로우틴</a:t>
                      </a:r>
                      <a:r>
                        <a:rPr lang="en-US" altLang="ko-KR" sz="1000" baseline="0" dirty="0" smtClean="0"/>
                        <a:t>/15</a:t>
                      </a:r>
                      <a:r>
                        <a:rPr lang="ko-KR" altLang="en-US" sz="1000" baseline="0" dirty="0" smtClean="0"/>
                        <a:t>세 이하만 가능</a:t>
                      </a:r>
                      <a:endParaRPr lang="en-US" altLang="ko-KR" sz="1000" baseline="0" dirty="0" smtClean="0"/>
                    </a:p>
                    <a:p>
                      <a:pPr latinLnBrk="1">
                        <a:buFontTx/>
                        <a:buNone/>
                      </a:pPr>
                      <a:r>
                        <a:rPr lang="en-US" altLang="ko-KR" sz="1000" baseline="0" dirty="0" smtClean="0"/>
                        <a:t>-</a:t>
                      </a:r>
                      <a:r>
                        <a:rPr lang="ko-KR" altLang="en-US" sz="1000" baseline="0" dirty="0" smtClean="0"/>
                        <a:t>나이가 초과되는 연령별 리그에는 글을 올리지 못하도록 하는 기능 설정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</a:tr>
              <a:tr h="361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작품보기 버튼 </a:t>
                      </a: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해당 </a:t>
                      </a:r>
                      <a:r>
                        <a:rPr lang="ko-KR" altLang="en-US" sz="1000" dirty="0" err="1" smtClean="0"/>
                        <a:t>작품군</a:t>
                      </a:r>
                      <a:r>
                        <a:rPr lang="ko-KR" altLang="en-US" sz="1000" dirty="0" smtClean="0"/>
                        <a:t> 페이지로 이동</a:t>
                      </a:r>
                      <a:r>
                        <a:rPr lang="en-US" altLang="ko-KR" sz="1000" dirty="0" smtClean="0"/>
                        <a:t>(‘</a:t>
                      </a:r>
                      <a:r>
                        <a:rPr lang="ko-KR" altLang="en-US" sz="1000" dirty="0" smtClean="0"/>
                        <a:t>공모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리그</a:t>
                      </a:r>
                      <a:r>
                        <a:rPr lang="en-US" altLang="ko-KR" sz="1000" dirty="0" smtClean="0"/>
                        <a:t>’</a:t>
                      </a:r>
                      <a:r>
                        <a:rPr lang="ko-KR" altLang="en-US" sz="1000" dirty="0" smtClean="0"/>
                        <a:t>의 하위 카테고리와 동일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마우스를 올려놓았을 때 풍선도움말 보이기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304492"/>
              </p:ext>
            </p:extLst>
          </p:nvPr>
        </p:nvGraphicFramePr>
        <p:xfrm>
          <a:off x="452688" y="1196752"/>
          <a:ext cx="298849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403849"/>
              </p:ext>
            </p:extLst>
          </p:nvPr>
        </p:nvGraphicFramePr>
        <p:xfrm>
          <a:off x="467544" y="1758414"/>
          <a:ext cx="4968840" cy="734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768"/>
                <a:gridCol w="993768"/>
                <a:gridCol w="993768"/>
                <a:gridCol w="993768"/>
                <a:gridCol w="993768"/>
              </a:tblGrid>
              <a:tr h="73448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467544" y="1556792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오늘의 작가 연재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156539"/>
              </p:ext>
            </p:extLst>
          </p:nvPr>
        </p:nvGraphicFramePr>
        <p:xfrm>
          <a:off x="467544" y="2908464"/>
          <a:ext cx="5256584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146"/>
                <a:gridCol w="1314146"/>
                <a:gridCol w="1314146"/>
                <a:gridCol w="1314146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작가관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467544" y="2708920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공모 </a:t>
            </a:r>
            <a:r>
              <a:rPr lang="en-US" altLang="ko-KR" sz="1000" dirty="0" smtClean="0">
                <a:solidFill>
                  <a:schemeClr val="tx1"/>
                </a:solidFill>
              </a:rPr>
              <a:t>&amp; </a:t>
            </a:r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123728" y="75619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23528" y="11967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176686" y="254585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411760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627784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843808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23528" y="156631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04478" y="273077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239872" y="36450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71" name="Picture 2"/>
          <p:cNvPicPr>
            <a:picLocks noChangeArrowheads="1"/>
          </p:cNvPicPr>
          <p:nvPr/>
        </p:nvPicPr>
        <p:blipFill>
          <a:blip r:embed="rId3" cstate="print"/>
          <a:srcRect l="61610" t="50273" r="17597" b="22436"/>
          <a:stretch>
            <a:fillRect/>
          </a:stretch>
        </p:blipFill>
        <p:spPr bwMode="auto">
          <a:xfrm>
            <a:off x="2483768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2"/>
          <p:cNvPicPr>
            <a:picLocks noChangeArrowheads="1"/>
          </p:cNvPicPr>
          <p:nvPr/>
        </p:nvPicPr>
        <p:blipFill>
          <a:blip r:embed="rId4" cstate="print"/>
          <a:srcRect l="73988" t="18755" r="5295" b="52940"/>
          <a:stretch>
            <a:fillRect/>
          </a:stretch>
        </p:blipFill>
        <p:spPr bwMode="auto">
          <a:xfrm>
            <a:off x="4499991" y="1806347"/>
            <a:ext cx="900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2"/>
          <p:cNvPicPr>
            <a:picLocks noChangeArrowheads="1"/>
          </p:cNvPicPr>
          <p:nvPr/>
        </p:nvPicPr>
        <p:blipFill>
          <a:blip r:embed="rId4" cstate="print"/>
          <a:srcRect l="73002" t="67806" r="5295" b="3340"/>
          <a:stretch>
            <a:fillRect/>
          </a:stretch>
        </p:blipFill>
        <p:spPr bwMode="auto">
          <a:xfrm>
            <a:off x="3491880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3"/>
          <p:cNvPicPr>
            <a:picLocks noChangeArrowheads="1"/>
          </p:cNvPicPr>
          <p:nvPr/>
        </p:nvPicPr>
        <p:blipFill>
          <a:blip r:embed="rId5" cstate="print"/>
          <a:srcRect l="73979" t="12325" r="4483" b="58916"/>
          <a:stretch>
            <a:fillRect/>
          </a:stretch>
        </p:blipFill>
        <p:spPr bwMode="auto">
          <a:xfrm>
            <a:off x="1475656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3"/>
          <p:cNvPicPr>
            <a:picLocks noChangeArrowheads="1"/>
          </p:cNvPicPr>
          <p:nvPr/>
        </p:nvPicPr>
        <p:blipFill>
          <a:blip r:embed="rId6" cstate="print"/>
          <a:srcRect l="73352" t="47324" r="5506" b="13873"/>
          <a:stretch>
            <a:fillRect/>
          </a:stretch>
        </p:blipFill>
        <p:spPr bwMode="auto">
          <a:xfrm>
            <a:off x="467544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467544" y="5157192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공지사항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4211960" y="8239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467544" y="5356736"/>
            <a:ext cx="2448272" cy="880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131840" y="5157192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자유게시판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31840" y="5356736"/>
            <a:ext cx="2448272" cy="880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192296" y="5157192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감상평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445224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altLang="ko-KR" sz="800" dirty="0" smtClean="0"/>
              <a:t>[</a:t>
            </a:r>
            <a:r>
              <a:rPr lang="ko-KR" altLang="en-US" sz="800" dirty="0" smtClean="0"/>
              <a:t>이벤트</a:t>
            </a:r>
            <a:r>
              <a:rPr lang="en-US" altLang="ko-KR" sz="800" dirty="0" smtClean="0"/>
              <a:t>] K</a:t>
            </a:r>
            <a:r>
              <a:rPr lang="ko-KR" altLang="en-US" sz="800" dirty="0" err="1" smtClean="0"/>
              <a:t>웹소설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오픈기념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이벤</a:t>
            </a:r>
            <a:r>
              <a:rPr lang="en-US" altLang="ko-KR" sz="800" dirty="0" smtClean="0"/>
              <a:t>…</a:t>
            </a:r>
            <a:endParaRPr lang="ko-KR" alt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539552" y="5660668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altLang="ko-KR" sz="800" dirty="0" smtClean="0"/>
              <a:t>[</a:t>
            </a:r>
            <a:r>
              <a:rPr lang="ko-KR" altLang="en-US" sz="800" dirty="0" smtClean="0"/>
              <a:t>당첨안내</a:t>
            </a:r>
            <a:r>
              <a:rPr lang="en-US" altLang="ko-KR" sz="800" dirty="0" smtClean="0"/>
              <a:t>] </a:t>
            </a:r>
            <a:r>
              <a:rPr lang="ko-KR" altLang="en-US" sz="800" dirty="0" smtClean="0"/>
              <a:t>추석 맞이 이벤트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39552" y="5891443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altLang="ko-KR" sz="800" dirty="0" smtClean="0"/>
              <a:t>[</a:t>
            </a:r>
            <a:r>
              <a:rPr lang="ko-KR" altLang="en-US" sz="800" dirty="0" smtClean="0"/>
              <a:t>점검완</a:t>
            </a:r>
            <a:r>
              <a:rPr lang="ko-KR" altLang="en-US" sz="800" dirty="0"/>
              <a:t>료</a:t>
            </a:r>
            <a:r>
              <a:rPr lang="en-US" altLang="ko-KR" sz="800" dirty="0" smtClean="0"/>
              <a:t>] </a:t>
            </a:r>
            <a:r>
              <a:rPr lang="ko-KR" altLang="en-US" sz="800" dirty="0" smtClean="0"/>
              <a:t>서버 점검 완료</a:t>
            </a:r>
            <a:endParaRPr lang="ko-KR" altLang="en-US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2176686" y="5445224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2176686" y="5660668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2176686" y="5876112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sp>
        <p:nvSpPr>
          <p:cNvPr id="56" name="TextBox 55"/>
          <p:cNvSpPr txBox="1"/>
          <p:nvPr/>
        </p:nvSpPr>
        <p:spPr>
          <a:xfrm>
            <a:off x="3151973" y="5445224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작가님 정말 응원합니다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3151973" y="5660668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오늘 가입했어요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재미있네요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8" name="TextBox 57"/>
          <p:cNvSpPr txBox="1"/>
          <p:nvPr/>
        </p:nvSpPr>
        <p:spPr>
          <a:xfrm>
            <a:off x="3151973" y="5891443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작가님 정말 응원합니다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4789107" y="5445224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4789107" y="5660668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4789107" y="5876112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526455"/>
              </p:ext>
            </p:extLst>
          </p:nvPr>
        </p:nvGraphicFramePr>
        <p:xfrm>
          <a:off x="4463854" y="1218644"/>
          <a:ext cx="1281342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4569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17983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자료실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커뮤니티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자료실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33453" y="5805264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20" name="타원 19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강의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자료실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2440588" y="221147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결제수단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4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582654"/>
              </p:ext>
            </p:extLst>
          </p:nvPr>
        </p:nvGraphicFramePr>
        <p:xfrm>
          <a:off x="6323638" y="692696"/>
          <a:ext cx="2784866" cy="5760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자료실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권한부여자만 텍스트 자료 업로드 가능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자유게시판과 동일함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44060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238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9316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자료실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커뮤니티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자료실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자료실</a:t>
                      </a:r>
                      <a:r>
                        <a:rPr lang="en-US" altLang="ko-KR" sz="1000" dirty="0" smtClean="0"/>
                        <a:t>_</a:t>
                      </a:r>
                      <a:r>
                        <a:rPr lang="ko-KR" altLang="en-US" sz="1000" dirty="0" smtClean="0"/>
                        <a:t>상세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81525" y="4653136"/>
            <a:ext cx="998587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rgbClr val="FF0000"/>
                </a:solidFill>
              </a:rPr>
              <a:t>강의</a:t>
            </a:r>
            <a:r>
              <a:rPr lang="en-US" altLang="ko-KR" sz="800" dirty="0" smtClean="0">
                <a:solidFill>
                  <a:srgbClr val="FF0000"/>
                </a:solidFill>
              </a:rPr>
              <a:t>/</a:t>
            </a:r>
            <a:r>
              <a:rPr lang="ko-KR" altLang="en-US" sz="800" dirty="0" smtClean="0">
                <a:solidFill>
                  <a:srgbClr val="FF0000"/>
                </a:solidFill>
              </a:rPr>
              <a:t>자료실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FAQ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강의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자료실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본인이 매우 좋아하는 시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639071" y="3212976"/>
            <a:ext cx="4834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어듬에다크에서</a:t>
            </a:r>
            <a:r>
              <a:rPr lang="ko-KR" altLang="en-US" sz="700" dirty="0" smtClean="0"/>
              <a:t> 죽음의 </a:t>
            </a:r>
            <a:r>
              <a:rPr lang="ko-KR" altLang="en-US" sz="700" dirty="0" err="1" smtClean="0"/>
              <a:t>데스를</a:t>
            </a:r>
            <a:r>
              <a:rPr lang="ko-KR" altLang="en-US" sz="700" dirty="0" smtClean="0"/>
              <a:t> 느끼며</a:t>
            </a:r>
            <a:endParaRPr lang="en-US" altLang="ko-KR" sz="700" dirty="0" smtClean="0"/>
          </a:p>
          <a:p>
            <a:r>
              <a:rPr lang="ko-KR" altLang="en-US" sz="700" dirty="0" smtClean="0"/>
              <a:t>서쪽에서 불어오는 </a:t>
            </a:r>
            <a:r>
              <a:rPr lang="ko-KR" altLang="en-US" sz="700" dirty="0" err="1" smtClean="0"/>
              <a:t>바람의윈드를</a:t>
            </a:r>
            <a:r>
              <a:rPr lang="ko-KR" altLang="en-US" sz="700" dirty="0" smtClean="0"/>
              <a:t> 맞았다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그것은 </a:t>
            </a:r>
            <a:r>
              <a:rPr lang="ko-KR" altLang="en-US" sz="700" dirty="0" err="1" smtClean="0"/>
              <a:t>운명의데스티니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smtClean="0"/>
              <a:t>그는 인생의 라이프를 끝내기 위해 </a:t>
            </a:r>
            <a:r>
              <a:rPr lang="ko-KR" altLang="en-US" sz="700" dirty="0" err="1" smtClean="0"/>
              <a:t>디엔드</a:t>
            </a:r>
            <a:r>
              <a:rPr lang="en-US" altLang="ko-KR" sz="700" dirty="0" smtClean="0"/>
              <a:t>.</a:t>
            </a:r>
          </a:p>
          <a:p>
            <a:endParaRPr lang="en-US" altLang="ko-KR" sz="700" dirty="0"/>
          </a:p>
          <a:p>
            <a:r>
              <a:rPr lang="ko-KR" altLang="en-US" sz="700" dirty="0" err="1" smtClean="0"/>
              <a:t>모든것을</a:t>
            </a:r>
            <a:r>
              <a:rPr lang="ko-KR" altLang="en-US" sz="700" dirty="0" smtClean="0"/>
              <a:t> 옭아매는 </a:t>
            </a:r>
            <a:r>
              <a:rPr lang="ko-KR" altLang="en-US" sz="700" dirty="0" err="1" smtClean="0"/>
              <a:t>폭풍같은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스톰에서</a:t>
            </a:r>
            <a:r>
              <a:rPr lang="ko-KR" altLang="en-US" sz="700" dirty="0" smtClean="0"/>
              <a:t> </a:t>
            </a:r>
            <a:r>
              <a:rPr lang="ko-KR" altLang="en-US" sz="700" dirty="0" err="1" smtClean="0"/>
              <a:t>벗아니기</a:t>
            </a:r>
            <a:r>
              <a:rPr lang="ko-KR" altLang="en-US" sz="700" dirty="0" smtClean="0"/>
              <a:t> 위해</a:t>
            </a:r>
            <a:endParaRPr lang="en-US" altLang="ko-KR" sz="700" dirty="0" smtClean="0"/>
          </a:p>
          <a:p>
            <a:r>
              <a:rPr lang="ko-KR" altLang="en-US" sz="700" dirty="0" smtClean="0"/>
              <a:t>결국 자신 스스로를 </a:t>
            </a:r>
            <a:r>
              <a:rPr lang="ko-KR" altLang="en-US" sz="700" dirty="0" err="1" smtClean="0"/>
              <a:t>죽음의데스로</a:t>
            </a:r>
            <a:r>
              <a:rPr lang="ko-KR" altLang="en-US" sz="700" dirty="0" smtClean="0"/>
              <a:t> 몰아갔다</a:t>
            </a:r>
            <a:r>
              <a:rPr lang="en-US" altLang="ko-KR" sz="700" dirty="0" smtClean="0"/>
              <a:t>.</a:t>
            </a:r>
          </a:p>
          <a:p>
            <a:r>
              <a:rPr lang="ko-KR" altLang="en-US" sz="700" dirty="0" smtClean="0"/>
              <a:t>후에 전설의 </a:t>
            </a:r>
            <a:r>
              <a:rPr lang="ko-KR" altLang="en-US" sz="700" dirty="0" err="1" smtClean="0"/>
              <a:t>레전드로서</a:t>
            </a:r>
            <a:r>
              <a:rPr lang="ko-KR" altLang="en-US" sz="700" dirty="0" smtClean="0"/>
              <a:t> 기억에 메모리 </a:t>
            </a:r>
            <a:r>
              <a:rPr lang="en-US" altLang="ko-KR" sz="700" dirty="0" smtClean="0"/>
              <a:t>– </a:t>
            </a:r>
            <a:r>
              <a:rPr lang="ko-KR" altLang="en-US" sz="700" dirty="0" smtClean="0"/>
              <a:t>기적에 </a:t>
            </a:r>
            <a:r>
              <a:rPr lang="ko-KR" altLang="en-US" sz="700" dirty="0" err="1" smtClean="0"/>
              <a:t>미라클</a:t>
            </a:r>
            <a:endParaRPr lang="en-US" altLang="ko-KR" sz="700" dirty="0" smtClean="0"/>
          </a:p>
          <a:p>
            <a:endParaRPr lang="en-US" altLang="ko-KR" sz="700" dirty="0"/>
          </a:p>
          <a:p>
            <a:r>
              <a:rPr lang="ko-KR" altLang="en-US" sz="700" dirty="0" smtClean="0"/>
              <a:t>길이길이 가슴 속의 하트에 기억될 </a:t>
            </a:r>
            <a:r>
              <a:rPr lang="ko-KR" altLang="en-US" sz="700" dirty="0" err="1" smtClean="0"/>
              <a:t>리멤버</a:t>
            </a:r>
            <a:endParaRPr lang="ko-KR" altLang="en-US" sz="7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503528" y="5589240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67544" y="501317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err="1" smtClean="0"/>
              <a:t>nobio</a:t>
            </a:r>
            <a:endParaRPr lang="ko-KR" alt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935596" y="5013176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071" y="5268631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 smtClean="0"/>
              <a:t>ㅋㅋㅋㅋ</a:t>
            </a:r>
            <a:r>
              <a:rPr lang="ko-KR" altLang="en-US" sz="700" dirty="0" smtClean="0"/>
              <a:t> 시 정말 </a:t>
            </a:r>
            <a:r>
              <a:rPr lang="ko-KR" altLang="en-US" sz="700" dirty="0" err="1" smtClean="0"/>
              <a:t>재미있네여</a:t>
            </a:r>
            <a:endParaRPr lang="en-US" altLang="ko-KR" sz="700" dirty="0" smtClean="0"/>
          </a:p>
        </p:txBody>
      </p:sp>
      <p:cxnSp>
        <p:nvCxnSpPr>
          <p:cNvPr id="61" name="직선 연결선 60"/>
          <p:cNvCxnSpPr/>
          <p:nvPr/>
        </p:nvCxnSpPr>
        <p:spPr>
          <a:xfrm>
            <a:off x="503528" y="6237312"/>
            <a:ext cx="507658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67544" y="5661248"/>
            <a:ext cx="720080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타타르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935596" y="5661248"/>
            <a:ext cx="1530792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2015.09.21 23:11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071" y="5916703"/>
            <a:ext cx="483401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/>
              <a:t>이거 예전에 유행하던 시 아닌가요</a:t>
            </a:r>
            <a:r>
              <a:rPr lang="en-US" altLang="ko-KR" sz="700" dirty="0" smtClean="0"/>
              <a:t>?</a:t>
            </a:r>
            <a:r>
              <a:rPr lang="ko-KR" altLang="en-US" sz="700" dirty="0" err="1" smtClean="0"/>
              <a:t>ㅋㅋ</a:t>
            </a:r>
            <a:endParaRPr lang="en-US" altLang="ko-KR" sz="700" dirty="0" smtClean="0"/>
          </a:p>
        </p:txBody>
      </p:sp>
      <p:sp>
        <p:nvSpPr>
          <p:cNvPr id="65" name="직사각형 64"/>
          <p:cNvSpPr/>
          <p:nvPr/>
        </p:nvSpPr>
        <p:spPr>
          <a:xfrm>
            <a:off x="5078838" y="5680010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신</a:t>
            </a:r>
            <a:r>
              <a:rPr lang="ko-KR" altLang="en-US" sz="800" dirty="0">
                <a:solidFill>
                  <a:schemeClr val="tx1"/>
                </a:solidFill>
              </a:rPr>
              <a:t>고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503528" y="68133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05514" y="6309320"/>
            <a:ext cx="4110502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794177" y="6292984"/>
            <a:ext cx="713927" cy="44838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</a:rPr>
              <a:t>달기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078838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618391" y="5031938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078838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18391" y="2775329"/>
            <a:ext cx="429266" cy="1972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수정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44060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985403"/>
              </p:ext>
            </p:extLst>
          </p:nvPr>
        </p:nvGraphicFramePr>
        <p:xfrm>
          <a:off x="6323638" y="692696"/>
          <a:ext cx="2784866" cy="5760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강의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자료실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권한부여자만 텍스트 자료 업로드 가능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자유게시판과 동일함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6314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59107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FAQ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커뮤니티 </a:t>
                      </a:r>
                      <a:r>
                        <a:rPr lang="en-US" altLang="ko-KR" sz="1000" dirty="0" smtClean="0"/>
                        <a:t>&gt; FAQ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7698" t="21954" r="6677" b="10902"/>
          <a:stretch/>
        </p:blipFill>
        <p:spPr bwMode="auto">
          <a:xfrm>
            <a:off x="503528" y="2506862"/>
            <a:ext cx="4461799" cy="322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FAQ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83601" y="2198196"/>
            <a:ext cx="4481726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번호</a:t>
            </a:r>
            <a:endParaRPr lang="ko-KR" alt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1619672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2440588" y="221147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결제수단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337871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작성자</a:t>
            </a:r>
            <a:endParaRPr lang="ko-KR" alt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3995936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작성일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4458834" y="221147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조회수</a:t>
            </a:r>
            <a:endParaRPr lang="ko-KR" altLang="en-US" sz="8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1711057" y="6093296"/>
            <a:ext cx="1780823" cy="215444"/>
            <a:chOff x="-1808587" y="4867051"/>
            <a:chExt cx="1780823" cy="215444"/>
          </a:xfrm>
        </p:grpSpPr>
        <p:pic>
          <p:nvPicPr>
            <p:cNvPr id="4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83763"/>
              </p:ext>
            </p:extLst>
          </p:nvPr>
        </p:nvGraphicFramePr>
        <p:xfrm>
          <a:off x="6323638" y="692697"/>
          <a:ext cx="2784866" cy="759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75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</a:t>
                      </a:r>
                      <a:r>
                        <a:rPr lang="ko-KR" altLang="en-US" sz="1000" dirty="0" smtClean="0"/>
                        <a:t>관리자 페이지에서 게시물 등록 관리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err="1" smtClean="0"/>
                        <a:t>댓글은</a:t>
                      </a:r>
                      <a:r>
                        <a:rPr lang="ko-KR" altLang="en-US" sz="1000" dirty="0" smtClean="0"/>
                        <a:t> 달 수 없음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기타 기능은 자유게시판과 동일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44060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461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970437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FAQ_</a:t>
                      </a:r>
                      <a:r>
                        <a:rPr lang="ko-KR" altLang="en-US" sz="1000" dirty="0" smtClean="0"/>
                        <a:t>상세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커뮤니티 </a:t>
                      </a:r>
                      <a:r>
                        <a:rPr lang="en-US" altLang="ko-KR" sz="1000" dirty="0" smtClean="0"/>
                        <a:t>&gt; FAQ &gt; FAQ_</a:t>
                      </a:r>
                      <a:r>
                        <a:rPr lang="ko-KR" altLang="en-US" sz="1000" dirty="0" smtClean="0"/>
                        <a:t>상세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466785" y="1556792"/>
            <a:ext cx="720839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87625" y="1556792"/>
            <a:ext cx="79208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감상평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47950" y="145197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79712" y="1556792"/>
            <a:ext cx="782563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강의</a:t>
            </a:r>
            <a:r>
              <a:rPr lang="en-US" altLang="ko-KR" sz="800" dirty="0" smtClean="0">
                <a:solidFill>
                  <a:schemeClr val="tx1"/>
                </a:solidFill>
              </a:rPr>
              <a:t>/</a:t>
            </a:r>
            <a:r>
              <a:rPr lang="ko-KR" altLang="en-US" sz="800" dirty="0" smtClean="0">
                <a:solidFill>
                  <a:schemeClr val="tx1"/>
                </a:solidFill>
              </a:rPr>
              <a:t>자료실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762275" y="1556792"/>
            <a:ext cx="729605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rgbClr val="FF0000"/>
                </a:solidFill>
              </a:rPr>
              <a:t>FAQ</a:t>
            </a:r>
            <a:endParaRPr lang="ko-KR" altLang="en-US" sz="800" dirty="0" smtClean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7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FAQ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426386" y="245346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작성자</a:t>
            </a:r>
            <a:endParaRPr lang="ko-KR" altLang="en-US" sz="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26386" y="2717136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작성일</a:t>
            </a:r>
            <a:endParaRPr lang="ko-KR" altLang="en-US" sz="800" b="0" dirty="0"/>
          </a:p>
        </p:txBody>
      </p:sp>
      <p:cxnSp>
        <p:nvCxnSpPr>
          <p:cNvPr id="3" name="직선 연결선 2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03528" y="3068960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03528" y="501317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99592" y="2211479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작가 권한을 받고 싶으면 </a:t>
            </a:r>
            <a:r>
              <a:rPr lang="ko-KR" altLang="en-US" sz="800" dirty="0" err="1" smtClean="0"/>
              <a:t>어떠헥</a:t>
            </a:r>
            <a:r>
              <a:rPr lang="ko-KR" altLang="en-US" sz="800" dirty="0" smtClean="0"/>
              <a:t> 해야 하나요</a:t>
            </a:r>
            <a:r>
              <a:rPr lang="en-US" altLang="ko-KR" sz="800" dirty="0" smtClean="0"/>
              <a:t>?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899592" y="2453465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관리자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899592" y="2708507"/>
            <a:ext cx="2664296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2015.09.21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639071" y="3212976"/>
            <a:ext cx="48340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FAQ </a:t>
            </a:r>
            <a:r>
              <a:rPr lang="ko-KR" altLang="en-US" sz="700" dirty="0" smtClean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 smtClean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en-US" altLang="ko-KR" sz="700" dirty="0" smtClean="0"/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en-US" altLang="ko-KR" sz="700" dirty="0" smtClean="0"/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 </a:t>
            </a:r>
            <a:r>
              <a:rPr lang="en-US" altLang="ko-KR" sz="700" dirty="0"/>
              <a:t>FAQ </a:t>
            </a:r>
            <a:r>
              <a:rPr lang="ko-KR" altLang="en-US" sz="700" dirty="0"/>
              <a:t>이용안내</a:t>
            </a:r>
          </a:p>
          <a:p>
            <a:endParaRPr lang="ko-KR" altLang="en-US" sz="700" dirty="0"/>
          </a:p>
          <a:p>
            <a:endParaRPr lang="ko-KR" altLang="en-US" sz="700" dirty="0"/>
          </a:p>
        </p:txBody>
      </p:sp>
      <p:sp>
        <p:nvSpPr>
          <p:cNvPr id="46" name="직사각형 45"/>
          <p:cNvSpPr/>
          <p:nvPr/>
        </p:nvSpPr>
        <p:spPr>
          <a:xfrm>
            <a:off x="500493" y="4653136"/>
            <a:ext cx="61512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목록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544060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08705"/>
              </p:ext>
            </p:extLst>
          </p:nvPr>
        </p:nvGraphicFramePr>
        <p:xfrm>
          <a:off x="6323638" y="692697"/>
          <a:ext cx="2784866" cy="759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759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FAQ – </a:t>
                      </a:r>
                      <a:r>
                        <a:rPr lang="ko-KR" altLang="en-US" sz="1000" dirty="0" smtClean="0"/>
                        <a:t>관리자 페이지에서 게시물 등록 관리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err="1" smtClean="0"/>
                        <a:t>댓글은</a:t>
                      </a:r>
                      <a:r>
                        <a:rPr lang="ko-KR" altLang="en-US" sz="1000" dirty="0" smtClean="0"/>
                        <a:t> 달 수 없음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기타 기능은 자유게시판과 동일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110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/>
                <a:gridCol w="1080120"/>
                <a:gridCol w="936104"/>
                <a:gridCol w="3672408"/>
                <a:gridCol w="864096"/>
                <a:gridCol w="1061072"/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관심작품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smtClean="0"/>
                        <a:t>관심작품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412807"/>
              </p:ext>
            </p:extLst>
          </p:nvPr>
        </p:nvGraphicFramePr>
        <p:xfrm>
          <a:off x="6084168" y="957282"/>
          <a:ext cx="2784866" cy="36155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전체 목록 삭제 버튼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000" dirty="0" smtClean="0"/>
                        <a:t>구분 코드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유료설정 불가능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유료설정 가능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</a:t>
                      </a:r>
                      <a:r>
                        <a:rPr lang="ko-KR" altLang="en-US" sz="1000" baseline="0" dirty="0" smtClean="0"/>
                        <a:t>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작가   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작가   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작가   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작가   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일반작가       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제목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– </a:t>
                      </a:r>
                      <a:r>
                        <a:rPr lang="ko-KR" altLang="en-US" sz="1000" baseline="0" dirty="0" err="1" smtClean="0"/>
                        <a:t>제목행</a:t>
                      </a:r>
                      <a:r>
                        <a:rPr lang="ko-KR" altLang="en-US" sz="1000" baseline="0" dirty="0" smtClean="0"/>
                        <a:t> 선택 시 해당 </a:t>
                      </a:r>
                      <a:r>
                        <a:rPr lang="ko-KR" altLang="en-US" sz="1000" baseline="0" dirty="0" err="1" smtClean="0"/>
                        <a:t>작품뷰로</a:t>
                      </a:r>
                      <a:r>
                        <a:rPr lang="ko-KR" altLang="en-US" sz="1000" baseline="0" dirty="0" smtClean="0"/>
                        <a:t> 이동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69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해당작품 목록 삭제 버튼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pSp>
        <p:nvGrpSpPr>
          <p:cNvPr id="2" name="그룹 33"/>
          <p:cNvGrpSpPr/>
          <p:nvPr/>
        </p:nvGrpSpPr>
        <p:grpSpPr>
          <a:xfrm>
            <a:off x="323529" y="1124744"/>
            <a:ext cx="5328591" cy="5472608"/>
            <a:chOff x="251520" y="836712"/>
            <a:chExt cx="6307693" cy="568863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87960"/>
              </p:ext>
            </p:extLst>
          </p:nvPr>
        </p:nvGraphicFramePr>
        <p:xfrm>
          <a:off x="452688" y="1700808"/>
          <a:ext cx="33176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888"/>
                <a:gridCol w="672042"/>
                <a:gridCol w="585672"/>
                <a:gridCol w="585672"/>
                <a:gridCol w="585672"/>
                <a:gridCol w="5856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</a:rPr>
                        <a:t>My Page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 l="2039" t="11968" r="2852" b="9755"/>
          <a:stretch>
            <a:fillRect/>
          </a:stretch>
        </p:blipFill>
        <p:spPr bwMode="auto">
          <a:xfrm>
            <a:off x="323528" y="2276872"/>
            <a:ext cx="5188767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" name="타원 25"/>
          <p:cNvSpPr/>
          <p:nvPr/>
        </p:nvSpPr>
        <p:spPr>
          <a:xfrm>
            <a:off x="3877102" y="29969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644008" y="26369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547664" y="33421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341375" y="334213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/>
                <a:gridCol w="1080120"/>
                <a:gridCol w="936104"/>
                <a:gridCol w="3672408"/>
                <a:gridCol w="864096"/>
                <a:gridCol w="1061072"/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책갈피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smtClean="0"/>
                        <a:t>책갈피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6084168" y="957282"/>
          <a:ext cx="2784866" cy="1823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전체 목록 삭제 버튼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해당작품 목록 삭제 버튼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작품제목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및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제목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err="1" smtClean="0"/>
                        <a:t>목록줄</a:t>
                      </a:r>
                      <a:r>
                        <a:rPr lang="ko-KR" altLang="en-US" sz="1000" dirty="0" smtClean="0"/>
                        <a:t> 클릭 시 해당 작품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내용보기로 이동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pSp>
        <p:nvGrpSpPr>
          <p:cNvPr id="2" name="그룹 33"/>
          <p:cNvGrpSpPr/>
          <p:nvPr/>
        </p:nvGrpSpPr>
        <p:grpSpPr>
          <a:xfrm>
            <a:off x="323529" y="1124744"/>
            <a:ext cx="5328591" cy="5472608"/>
            <a:chOff x="251520" y="836712"/>
            <a:chExt cx="6307693" cy="568863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487979"/>
              </p:ext>
            </p:extLst>
          </p:nvPr>
        </p:nvGraphicFramePr>
        <p:xfrm>
          <a:off x="452688" y="1700808"/>
          <a:ext cx="33176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888"/>
                <a:gridCol w="672042"/>
                <a:gridCol w="585672"/>
                <a:gridCol w="585672"/>
                <a:gridCol w="585672"/>
                <a:gridCol w="5856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</a:rPr>
                        <a:t>My Page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3665" t="38747" r="3665" b="24175"/>
          <a:stretch>
            <a:fillRect/>
          </a:stretch>
        </p:blipFill>
        <p:spPr bwMode="auto">
          <a:xfrm>
            <a:off x="395536" y="2492896"/>
            <a:ext cx="5112568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타원 25"/>
          <p:cNvSpPr/>
          <p:nvPr/>
        </p:nvSpPr>
        <p:spPr>
          <a:xfrm>
            <a:off x="1547664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83568" y="32129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644008" y="27089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364088" y="33569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576051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내작품</a:t>
                      </a:r>
                      <a:r>
                        <a:rPr lang="ko-KR" altLang="en-US" sz="1000" baseline="0" dirty="0" smtClean="0"/>
                        <a:t> 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err="1" smtClean="0"/>
                        <a:t>내작품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87769"/>
              </p:ext>
            </p:extLst>
          </p:nvPr>
        </p:nvGraphicFramePr>
        <p:xfrm>
          <a:off x="6359134" y="957282"/>
          <a:ext cx="2784866" cy="44073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신규작품 등록 버튼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‘</a:t>
                      </a:r>
                      <a:r>
                        <a:rPr lang="ko-KR" altLang="en-US" sz="1000" dirty="0" smtClean="0"/>
                        <a:t>신규작품등록</a:t>
                      </a:r>
                      <a:r>
                        <a:rPr lang="en-US" altLang="ko-KR" sz="1000" dirty="0" smtClean="0"/>
                        <a:t>’</a:t>
                      </a:r>
                      <a:r>
                        <a:rPr lang="ko-KR" altLang="en-US" sz="1000" dirty="0" smtClean="0"/>
                        <a:t> 페이지로 이동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내가 등록한 작품 리스트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10</a:t>
                      </a:r>
                      <a:r>
                        <a:rPr lang="ko-KR" altLang="en-US" sz="1000" dirty="0" smtClean="0"/>
                        <a:t>개씩 노출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en-US" altLang="ko-KR" sz="1000" baseline="0" dirty="0" smtClean="0"/>
                        <a:t> 10</a:t>
                      </a:r>
                      <a:r>
                        <a:rPr lang="ko-KR" altLang="en-US" sz="1000" baseline="0" dirty="0" smtClean="0"/>
                        <a:t>개 이상인 경우 페이지 버튼 노출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연재관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&lt;</a:t>
                      </a:r>
                      <a:r>
                        <a:rPr lang="ko-KR" altLang="en-US" sz="1000" dirty="0" smtClean="0"/>
                        <a:t>연재관 종류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유료설정 불가능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유료설정 가능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</a:t>
                      </a:r>
                      <a:r>
                        <a:rPr lang="ko-KR" altLang="en-US" sz="1000" baseline="0" dirty="0" smtClean="0"/>
                        <a:t>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베스트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작가   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작가   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작가   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작가   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marL="228600" indent="-228600" latinLnBrk="1">
                        <a:buAutoNum type="arabicParenR"/>
                      </a:pPr>
                      <a:r>
                        <a:rPr lang="ko-KR" altLang="en-US" sz="1000" dirty="0" smtClean="0"/>
                        <a:t>일반작가          </a:t>
                      </a:r>
                      <a:r>
                        <a:rPr lang="en-US" altLang="ko-KR" sz="1000" baseline="0" dirty="0" smtClean="0"/>
                        <a:t>( “  )</a:t>
                      </a:r>
                      <a:endParaRPr lang="en-US" altLang="ko-KR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작품제목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작품제목</a:t>
                      </a:r>
                      <a:r>
                        <a:rPr lang="ko-KR" altLang="en-US" sz="1000" baseline="0" dirty="0" smtClean="0"/>
                        <a:t> 클릭 시 해당 작품 페이지로 이동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5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페이지 넘버링 버튼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36</a:t>
            </a:fld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78543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05060" y="2658385"/>
            <a:ext cx="1646659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챌린지</a:t>
            </a:r>
            <a:r>
              <a:rPr lang="ko-KR" altLang="en-US" sz="800" dirty="0" smtClean="0">
                <a:solidFill>
                  <a:schemeClr val="tx1"/>
                </a:solidFill>
              </a:rPr>
              <a:t> 관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502542"/>
              </p:ext>
            </p:extLst>
          </p:nvPr>
        </p:nvGraphicFramePr>
        <p:xfrm>
          <a:off x="452688" y="1196752"/>
          <a:ext cx="298849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3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091112"/>
              </p:ext>
            </p:extLst>
          </p:nvPr>
        </p:nvGraphicFramePr>
        <p:xfrm>
          <a:off x="4463854" y="1218644"/>
          <a:ext cx="1281342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" name="직사각형 38"/>
          <p:cNvSpPr/>
          <p:nvPr/>
        </p:nvSpPr>
        <p:spPr>
          <a:xfrm>
            <a:off x="440866" y="199625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 작품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83601" y="227687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연재관</a:t>
            </a:r>
            <a:endParaRPr lang="ko-KR" alt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1619672" y="229015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2988374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err="1" smtClean="0"/>
              <a:t>총회수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3708910" y="229015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필명</a:t>
            </a:r>
            <a:endParaRPr lang="ko-KR" alt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4331803" y="229015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등록일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4794701" y="2290155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</a:t>
            </a:r>
            <a:endParaRPr lang="ko-KR" alt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1479027" y="2631240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49" name="직사각형 48"/>
          <p:cNvSpPr/>
          <p:nvPr/>
        </p:nvSpPr>
        <p:spPr>
          <a:xfrm>
            <a:off x="4331803" y="1988840"/>
            <a:ext cx="1212566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신규 작품 등록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005800" y="2658385"/>
            <a:ext cx="438353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dirty="0" smtClean="0">
                <a:solidFill>
                  <a:schemeClr val="tx1"/>
                </a:solidFill>
              </a:rPr>
              <a:t>회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537383" y="2658385"/>
            <a:ext cx="720080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토토마남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794702" y="265838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218638" y="265838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503528" y="299695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405060" y="3096105"/>
            <a:ext cx="1646659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800" dirty="0" smtClean="0">
                <a:solidFill>
                  <a:schemeClr val="tx1"/>
                </a:solidFill>
              </a:rPr>
              <a:t>-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챌린지</a:t>
            </a:r>
            <a:r>
              <a:rPr lang="ko-KR" altLang="en-US" sz="800" dirty="0" smtClean="0">
                <a:solidFill>
                  <a:schemeClr val="tx1"/>
                </a:solidFill>
              </a:rPr>
              <a:t> 관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479027" y="3068960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57" name="직사각형 56"/>
          <p:cNvSpPr/>
          <p:nvPr/>
        </p:nvSpPr>
        <p:spPr>
          <a:xfrm>
            <a:off x="3005800" y="3096105"/>
            <a:ext cx="438353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r>
              <a:rPr lang="ko-KR" altLang="en-US" sz="800" dirty="0" smtClean="0">
                <a:solidFill>
                  <a:schemeClr val="tx1"/>
                </a:solidFill>
              </a:rPr>
              <a:t>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537383" y="3096105"/>
            <a:ext cx="720080" cy="201166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토토마남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794702" y="309610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218638" y="3096105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503528" y="3434672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4241803" y="18988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05060" y="25405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420019" y="25925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711057" y="3789040"/>
            <a:ext cx="1780823" cy="215444"/>
            <a:chOff x="-1808587" y="4867051"/>
            <a:chExt cx="1780823" cy="215444"/>
          </a:xfrm>
        </p:grpSpPr>
        <p:pic>
          <p:nvPicPr>
            <p:cNvPr id="69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72" name="타원 71"/>
          <p:cNvSpPr/>
          <p:nvPr/>
        </p:nvSpPr>
        <p:spPr>
          <a:xfrm>
            <a:off x="405060" y="223788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474042" y="373593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07475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신규 작품 등록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err="1" smtClean="0"/>
                        <a:t>내작품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ko-KR" altLang="en-US" sz="1000" baseline="0" dirty="0" smtClean="0"/>
                        <a:t>신규 작품 등록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763443"/>
              </p:ext>
            </p:extLst>
          </p:nvPr>
        </p:nvGraphicFramePr>
        <p:xfrm>
          <a:off x="6084168" y="957282"/>
          <a:ext cx="2784866" cy="43111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</a:t>
                      </a:r>
                      <a:r>
                        <a:rPr lang="en-US" altLang="ko-KR" sz="1000" dirty="0" smtClean="0"/>
                        <a:t>– 30</a:t>
                      </a:r>
                      <a:r>
                        <a:rPr lang="ko-KR" altLang="en-US" sz="1000" dirty="0" smtClean="0"/>
                        <a:t>자 이내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장르 선택 </a:t>
                      </a:r>
                      <a:r>
                        <a:rPr lang="ko-KR" altLang="en-US" sz="1000" dirty="0" err="1" smtClean="0"/>
                        <a:t>콤보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로맨스</a:t>
                      </a:r>
                      <a:r>
                        <a:rPr lang="en-US" altLang="ko-KR" sz="1000" dirty="0" smtClean="0"/>
                        <a:t>/SF&amp;</a:t>
                      </a:r>
                      <a:r>
                        <a:rPr lang="ko-KR" altLang="en-US" sz="1000" dirty="0" smtClean="0"/>
                        <a:t>판타지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무협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퓨전</a:t>
                      </a:r>
                      <a:r>
                        <a:rPr lang="en-US" altLang="ko-KR" sz="1000" dirty="0" smtClean="0"/>
                        <a:t>&amp;</a:t>
                      </a:r>
                      <a:r>
                        <a:rPr lang="ko-KR" altLang="en-US" sz="1000" dirty="0" smtClean="0"/>
                        <a:t>기타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일반</a:t>
                      </a:r>
                      <a:r>
                        <a:rPr lang="en-US" altLang="ko-KR" sz="1000" dirty="0" smtClean="0"/>
                        <a:t>-</a:t>
                      </a:r>
                      <a:r>
                        <a:rPr lang="ko-KR" altLang="en-US" sz="1000" dirty="0" smtClean="0"/>
                        <a:t>성인 선택 체크박스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연령대 선택박스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신규 작품 생성 시점에 해당 회원의 연령대에 따라 선택박스 개수가 달라짐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만 </a:t>
                      </a:r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err="1" smtClean="0"/>
                        <a:t>제너맨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만 </a:t>
                      </a:r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이상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제너맨</a:t>
                      </a:r>
                      <a:endParaRPr lang="ko-KR" altLang="en-US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만 </a:t>
                      </a:r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이상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제너맨</a:t>
                      </a:r>
                      <a:endParaRPr lang="ko-KR" altLang="en-US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만 </a:t>
                      </a:r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미만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err="1" smtClean="0"/>
                        <a:t>로우틴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하이틴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유니티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제너맨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리그정보 표시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해당 회원의 작가 등급</a:t>
                      </a:r>
                      <a:r>
                        <a:rPr lang="ko-KR" altLang="en-US" sz="1000" baseline="0" dirty="0" smtClean="0"/>
                        <a:t> 표시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Default</a:t>
                      </a:r>
                      <a:r>
                        <a:rPr lang="ko-KR" altLang="en-US" sz="1000" baseline="0" dirty="0" smtClean="0"/>
                        <a:t>는 </a:t>
                      </a:r>
                      <a:r>
                        <a:rPr lang="ko-KR" altLang="en-US" sz="1000" baseline="0" dirty="0" err="1" smtClean="0"/>
                        <a:t>챌린지</a:t>
                      </a:r>
                      <a:r>
                        <a:rPr lang="ko-KR" altLang="en-US" sz="1000" baseline="0" dirty="0" smtClean="0"/>
                        <a:t> 리그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관리자 페이지에서 해당 회원을 등급 조정 가능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err="1" smtClean="0"/>
                        <a:t>챌린지</a:t>
                      </a:r>
                      <a:r>
                        <a:rPr lang="ko-KR" altLang="en-US" sz="1000" baseline="0" dirty="0" smtClean="0"/>
                        <a:t> 리그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베스트리그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리그작가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정식작가</a:t>
                      </a:r>
                      <a:r>
                        <a:rPr lang="en-US" altLang="ko-KR" sz="1000" baseline="0" dirty="0" smtClean="0"/>
                        <a:t>)</a:t>
                      </a:r>
                      <a:r>
                        <a:rPr lang="ko-KR" altLang="en-US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 요일 선택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월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화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수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목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금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토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일 선택 버튼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중복 선택 가능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줄거리 </a:t>
                      </a:r>
                      <a:r>
                        <a:rPr lang="en-US" altLang="ko-KR" sz="1000" dirty="0" smtClean="0"/>
                        <a:t>– 300</a:t>
                      </a:r>
                      <a:r>
                        <a:rPr lang="ko-KR" altLang="en-US" sz="1000" dirty="0" smtClean="0"/>
                        <a:t>자 이내</a:t>
                      </a:r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작품 키워드 입력 </a:t>
                      </a:r>
                      <a:r>
                        <a:rPr lang="ko-KR" altLang="en-US" sz="1000" dirty="0" err="1" smtClean="0"/>
                        <a:t>선택콤보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4</a:t>
                      </a:r>
                      <a:r>
                        <a:rPr lang="ko-KR" altLang="en-US" sz="1000" dirty="0" smtClean="0"/>
                        <a:t>개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작품 검색 시 키워드 검색이 쉽게 하기 위한 키워드 입력용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37</a:t>
            </a:fld>
            <a:endParaRPr lang="ko-KR" altLang="en-US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612000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971569"/>
              </p:ext>
            </p:extLst>
          </p:nvPr>
        </p:nvGraphicFramePr>
        <p:xfrm>
          <a:off x="452688" y="1196752"/>
          <a:ext cx="298849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147434"/>
              </p:ext>
            </p:extLst>
          </p:nvPr>
        </p:nvGraphicFramePr>
        <p:xfrm>
          <a:off x="4463854" y="1218644"/>
          <a:ext cx="1281342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신규 작품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558" y="221147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03528" y="256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03528" y="5584851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27584" y="2237441"/>
            <a:ext cx="4005440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0558" y="2636912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장르</a:t>
            </a:r>
            <a:endParaRPr lang="ko-KR" altLang="en-US" sz="800" b="0" dirty="0"/>
          </a:p>
        </p:txBody>
      </p:sp>
      <p:sp>
        <p:nvSpPr>
          <p:cNvPr id="32" name="직사각형 31"/>
          <p:cNvSpPr/>
          <p:nvPr/>
        </p:nvSpPr>
        <p:spPr>
          <a:xfrm>
            <a:off x="2483768" y="2708920"/>
            <a:ext cx="576064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V  </a:t>
            </a:r>
            <a:r>
              <a:rPr lang="ko-KR" altLang="en-US" sz="800" dirty="0" smtClean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059832" y="2708920"/>
            <a:ext cx="576064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성인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0558" y="3522432"/>
            <a:ext cx="79060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연재요일 선택</a:t>
            </a:r>
            <a:endParaRPr lang="ko-KR" altLang="en-US" sz="800" b="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55706"/>
              </p:ext>
            </p:extLst>
          </p:nvPr>
        </p:nvGraphicFramePr>
        <p:xfrm>
          <a:off x="1325962" y="3522432"/>
          <a:ext cx="2597966" cy="255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38"/>
                <a:gridCol w="371138"/>
                <a:gridCol w="371138"/>
                <a:gridCol w="371138"/>
                <a:gridCol w="371138"/>
                <a:gridCol w="371138"/>
                <a:gridCol w="371138"/>
              </a:tblGrid>
              <a:tr h="255455"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월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화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수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목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</a:rPr>
                        <a:t>금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토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50" dirty="0" smtClean="0"/>
                        <a:t>일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450558" y="3918014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줄거리</a:t>
            </a:r>
            <a:endParaRPr lang="ko-KR" altLang="en-US" sz="800" b="0" dirty="0"/>
          </a:p>
        </p:txBody>
      </p:sp>
      <p:sp>
        <p:nvSpPr>
          <p:cNvPr id="37" name="직사각형 36"/>
          <p:cNvSpPr/>
          <p:nvPr/>
        </p:nvSpPr>
        <p:spPr>
          <a:xfrm>
            <a:off x="539552" y="4216699"/>
            <a:ext cx="4293472" cy="71854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7352" y="4263982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300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 이내로 작성하세요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7544" y="5080795"/>
            <a:ext cx="990456" cy="18149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작품 키워드 입력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46341" y="5313723"/>
            <a:ext cx="898769" cy="181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560576" y="5313723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477113" y="5313723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417084" y="5313723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0558" y="5656859"/>
            <a:ext cx="69442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표지 이미지</a:t>
            </a:r>
            <a:endParaRPr lang="ko-KR" altLang="en-US" sz="800" b="0" dirty="0"/>
          </a:p>
        </p:txBody>
      </p:sp>
      <p:sp>
        <p:nvSpPr>
          <p:cNvPr id="76" name="직사각형 75"/>
          <p:cNvSpPr/>
          <p:nvPr/>
        </p:nvSpPr>
        <p:spPr>
          <a:xfrm>
            <a:off x="827584" y="2636912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이등변 삼각형 76"/>
          <p:cNvSpPr/>
          <p:nvPr/>
        </p:nvSpPr>
        <p:spPr>
          <a:xfrm flipV="1">
            <a:off x="1791281" y="272083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1835696" y="6016899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9" name="이등변 삼각형 78"/>
          <p:cNvSpPr/>
          <p:nvPr/>
        </p:nvSpPr>
        <p:spPr>
          <a:xfrm flipV="1">
            <a:off x="2799393" y="6100821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827584" y="6112736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1044025" y="6016899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이미지</a:t>
            </a:r>
          </a:p>
        </p:txBody>
      </p:sp>
      <p:sp>
        <p:nvSpPr>
          <p:cNvPr id="82" name="타원 81"/>
          <p:cNvSpPr/>
          <p:nvPr/>
        </p:nvSpPr>
        <p:spPr>
          <a:xfrm>
            <a:off x="827584" y="6616792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1044025" y="6520955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직접 선택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887011" y="6016899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42731" y="2643369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1791281" y="6543064"/>
            <a:ext cx="1188634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059832" y="6520955"/>
            <a:ext cx="720080" cy="27756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첨부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11960" y="5949280"/>
            <a:ext cx="720080" cy="8640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90" name="타원 89"/>
          <p:cNvSpPr/>
          <p:nvPr/>
        </p:nvSpPr>
        <p:spPr>
          <a:xfrm>
            <a:off x="233528" y="22091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270558" y="26369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2280497" y="26457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286593" y="35192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254044" y="399346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287544" y="51888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50558" y="3068960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연령대</a:t>
            </a:r>
            <a:endParaRPr lang="ko-KR" altLang="en-US" sz="800" b="0" dirty="0"/>
          </a:p>
        </p:txBody>
      </p:sp>
      <p:sp>
        <p:nvSpPr>
          <p:cNvPr id="99" name="직사각형 98"/>
          <p:cNvSpPr/>
          <p:nvPr/>
        </p:nvSpPr>
        <p:spPr>
          <a:xfrm>
            <a:off x="1043608" y="3068960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이등변 삼각형 99"/>
          <p:cNvSpPr/>
          <p:nvPr/>
        </p:nvSpPr>
        <p:spPr>
          <a:xfrm flipV="1">
            <a:off x="2007305" y="3152882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1058755" y="3075417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131840" y="3075417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챌린지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리그</a:t>
            </a:r>
          </a:p>
        </p:txBody>
      </p:sp>
      <p:sp>
        <p:nvSpPr>
          <p:cNvPr id="106" name="타원 105"/>
          <p:cNvSpPr/>
          <p:nvPr/>
        </p:nvSpPr>
        <p:spPr>
          <a:xfrm>
            <a:off x="270558" y="306288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2339752" y="306896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509532" y="3068960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연재관</a:t>
            </a:r>
            <a:endParaRPr lang="ko-KR" altLang="en-US" sz="800" b="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826456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신규 작품 등록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err="1" smtClean="0"/>
                        <a:t>내작품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ko-KR" altLang="en-US" sz="1000" baseline="0" dirty="0" smtClean="0"/>
                        <a:t>신규 작품 등록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30389"/>
              </p:ext>
            </p:extLst>
          </p:nvPr>
        </p:nvGraphicFramePr>
        <p:xfrm>
          <a:off x="6084168" y="957282"/>
          <a:ext cx="2784866" cy="4060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표지 이미지 선택 라디오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기본이미지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직접 선택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Default</a:t>
                      </a:r>
                      <a:r>
                        <a:rPr lang="ko-KR" altLang="en-US" sz="1000" dirty="0" smtClean="0"/>
                        <a:t>는 기본이미지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기본 이미지 선택 시 선택박스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기본 표지 이미지 예시 </a:t>
                      </a:r>
                      <a:r>
                        <a:rPr lang="en-US" altLang="ko-KR" sz="1000" dirty="0" smtClean="0"/>
                        <a:t>12</a:t>
                      </a:r>
                      <a:r>
                        <a:rPr lang="ko-KR" altLang="en-US" sz="1000" dirty="0" smtClean="0"/>
                        <a:t>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 </a:t>
                      </a:r>
                      <a:r>
                        <a:rPr lang="en-US" altLang="ko-KR" sz="1000" dirty="0" smtClean="0"/>
                        <a:t>1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 </a:t>
                      </a:r>
                      <a:r>
                        <a:rPr lang="en-US" altLang="ko-KR" sz="1000" dirty="0" smtClean="0"/>
                        <a:t>2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 </a:t>
                      </a:r>
                      <a:r>
                        <a:rPr lang="en-US" altLang="ko-KR" sz="1000" dirty="0" smtClean="0"/>
                        <a:t>3….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기본 이미지 </a:t>
                      </a:r>
                      <a:r>
                        <a:rPr lang="en-US" altLang="ko-KR" sz="1000" dirty="0" smtClean="0"/>
                        <a:t>12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이미지 선택 시 </a:t>
                      </a:r>
                      <a:r>
                        <a:rPr lang="en-US" altLang="ko-KR" sz="1000" dirty="0" smtClean="0"/>
                        <a:t>4)</a:t>
                      </a:r>
                      <a:r>
                        <a:rPr lang="ko-KR" altLang="en-US" sz="1000" dirty="0" smtClean="0"/>
                        <a:t>번에 해당 이미지 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직접 선택 클릭 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파일 첨부 버튼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이미지 파일 첨부 </a:t>
                      </a:r>
                      <a:r>
                        <a:rPr lang="ko-KR" altLang="en-US" sz="1000" baseline="0" dirty="0" err="1" smtClean="0"/>
                        <a:t>팝업창</a:t>
                      </a:r>
                      <a:r>
                        <a:rPr lang="ko-KR" altLang="en-US" sz="1000" baseline="0" dirty="0" smtClean="0"/>
                        <a:t> 생성</a:t>
                      </a:r>
                      <a:r>
                        <a:rPr lang="en-US" altLang="ko-KR" sz="1000" baseline="0" dirty="0" smtClean="0"/>
                        <a:t>. </a:t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en-US" altLang="ko-KR" sz="1000" dirty="0" smtClean="0"/>
                        <a:t>2MB</a:t>
                      </a:r>
                      <a:r>
                        <a:rPr lang="ko-KR" altLang="en-US" sz="1000" dirty="0" smtClean="0"/>
                        <a:t>미만의 </a:t>
                      </a:r>
                      <a:r>
                        <a:rPr lang="en-US" altLang="ko-KR" sz="1000" dirty="0" smtClean="0"/>
                        <a:t>JPG, PNG, GIF</a:t>
                      </a:r>
                      <a:r>
                        <a:rPr lang="ko-KR" altLang="en-US" sz="1000" dirty="0" smtClean="0"/>
                        <a:t>파일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이미지 사이트 </a:t>
                      </a:r>
                      <a:r>
                        <a:rPr lang="en-US" altLang="ko-KR" sz="1000" dirty="0" smtClean="0"/>
                        <a:t>8000px </a:t>
                      </a:r>
                      <a:r>
                        <a:rPr lang="ko-KR" altLang="en-US" sz="1000" dirty="0" smtClean="0"/>
                        <a:t>미만 등록</a:t>
                      </a:r>
                      <a:r>
                        <a:rPr lang="ko-KR" altLang="en-US" sz="1000" baseline="0" dirty="0" smtClean="0"/>
                        <a:t> 가능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이미지 선택 시 파일 경로 표시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- 4)</a:t>
                      </a:r>
                      <a:r>
                        <a:rPr lang="ko-KR" altLang="en-US" sz="1000" dirty="0" smtClean="0"/>
                        <a:t>번에 해당 이미지 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선택된 표지 이미지 표시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Default</a:t>
                      </a:r>
                      <a:r>
                        <a:rPr lang="ko-KR" altLang="en-US" sz="1000" dirty="0" smtClean="0"/>
                        <a:t>는 기본 이미지 </a:t>
                      </a:r>
                      <a:r>
                        <a:rPr lang="en-US" altLang="ko-KR" sz="1000" dirty="0" smtClean="0"/>
                        <a:t>1</a:t>
                      </a:r>
                      <a:r>
                        <a:rPr lang="ko-KR" altLang="en-US" sz="1000" dirty="0" smtClean="0"/>
                        <a:t>번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운영원칙 동의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저장 후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등록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글올리기로</a:t>
                      </a:r>
                      <a:r>
                        <a:rPr lang="ko-KR" altLang="en-US" sz="1000" dirty="0" smtClean="0"/>
                        <a:t> 이동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 버튼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99992" y="5242686"/>
            <a:ext cx="936104" cy="218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V </a:t>
            </a:r>
            <a:r>
              <a:rPr lang="ko-KR" altLang="en-US" sz="800" dirty="0" smtClean="0">
                <a:solidFill>
                  <a:schemeClr val="tx1"/>
                </a:solidFill>
              </a:rPr>
              <a:t>운영원칙 동의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84478" y="4915377"/>
            <a:ext cx="4951618" cy="3327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운영원칙 </a:t>
            </a:r>
            <a:r>
              <a:rPr lang="en-US" altLang="ko-KR" sz="800" dirty="0" smtClean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저작권 등 다른 사람의 권리를 침해하거나 명예를 훼손하는 게시물은 이용약관 및 관련 법률에 의하여 제재를 받으실 수 있습니다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 </a:t>
            </a:r>
            <a:r>
              <a:rPr lang="ko-KR" altLang="en-US" sz="800" dirty="0" smtClean="0">
                <a:solidFill>
                  <a:schemeClr val="tx1"/>
                </a:solidFill>
              </a:rPr>
              <a:t>성인물</a:t>
            </a:r>
            <a:r>
              <a:rPr lang="en-US" altLang="ko-KR" sz="800" dirty="0" smtClean="0">
                <a:solidFill>
                  <a:schemeClr val="tx1"/>
                </a:solidFill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</a:rPr>
              <a:t>폭력물 등의 게시물은 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통보없이</a:t>
            </a:r>
            <a:r>
              <a:rPr lang="ko-KR" altLang="en-US" sz="800" dirty="0" smtClean="0">
                <a:solidFill>
                  <a:schemeClr val="tx1"/>
                </a:solidFill>
              </a:rPr>
              <a:t> 삭제 될 수 있습니다</a:t>
            </a:r>
            <a:r>
              <a:rPr lang="en-US" altLang="ko-KR" sz="800" dirty="0" smtClean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503528" y="2663267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0558" y="836712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줄거리</a:t>
            </a:r>
            <a:endParaRPr lang="ko-KR" altLang="en-US" sz="800" b="0" dirty="0"/>
          </a:p>
        </p:txBody>
      </p:sp>
      <p:sp>
        <p:nvSpPr>
          <p:cNvPr id="49" name="직사각형 48"/>
          <p:cNvSpPr/>
          <p:nvPr/>
        </p:nvSpPr>
        <p:spPr>
          <a:xfrm>
            <a:off x="539552" y="1135397"/>
            <a:ext cx="4293472" cy="71854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7352" y="1182680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300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 이내로 작성하세요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11488" y="1999493"/>
            <a:ext cx="990456" cy="18149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작품 키워드 입력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46341" y="2221768"/>
            <a:ext cx="898769" cy="1814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60576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477113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417084" y="2221768"/>
            <a:ext cx="794876" cy="19912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0558" y="2735275"/>
            <a:ext cx="69442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표지 이미지</a:t>
            </a:r>
            <a:endParaRPr lang="ko-KR" altLang="en-US" sz="800" b="0" dirty="0"/>
          </a:p>
        </p:txBody>
      </p:sp>
      <p:sp>
        <p:nvSpPr>
          <p:cNvPr id="57" name="직사각형 56"/>
          <p:cNvSpPr/>
          <p:nvPr/>
        </p:nvSpPr>
        <p:spPr>
          <a:xfrm>
            <a:off x="1835696" y="3095315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이등변 삼각형 66"/>
          <p:cNvSpPr/>
          <p:nvPr/>
        </p:nvSpPr>
        <p:spPr>
          <a:xfrm flipV="1">
            <a:off x="2799393" y="3179237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827584" y="3191152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1044025" y="3095315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 이미지</a:t>
            </a:r>
          </a:p>
        </p:txBody>
      </p:sp>
      <p:sp>
        <p:nvSpPr>
          <p:cNvPr id="70" name="타원 69"/>
          <p:cNvSpPr/>
          <p:nvPr/>
        </p:nvSpPr>
        <p:spPr>
          <a:xfrm>
            <a:off x="827584" y="3695208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1044025" y="3599371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직접 선택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887011" y="3095315"/>
            <a:ext cx="8322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기본이미지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791281" y="3621480"/>
            <a:ext cx="1188634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059832" y="3599371"/>
            <a:ext cx="720080" cy="27756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파일 첨부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211960" y="3027696"/>
            <a:ext cx="720080" cy="86409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53708" y="3891792"/>
            <a:ext cx="3264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저작권에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침해 되는 이미지 업로드의 법적 책임은 개인에게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있습니다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2MB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미만의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JPG, PNG, GIF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파일만 등록할 수 있습니다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이미지사이즈가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8,000px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넘을 경우 등록이 되지 않습니다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cxnSp>
        <p:nvCxnSpPr>
          <p:cNvPr id="77" name="직선 연결선 76"/>
          <p:cNvCxnSpPr/>
          <p:nvPr/>
        </p:nvCxnSpPr>
        <p:spPr>
          <a:xfrm>
            <a:off x="503528" y="4823507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1419329" y="5820966"/>
            <a:ext cx="1258809" cy="41634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저장 후 </a:t>
            </a:r>
            <a:r>
              <a:rPr lang="ko-KR" altLang="en-US" sz="900" dirty="0" err="1" smtClean="0">
                <a:solidFill>
                  <a:schemeClr val="tx1"/>
                </a:solidFill>
              </a:rPr>
              <a:t>회차</a:t>
            </a:r>
            <a:r>
              <a:rPr lang="ko-KR" altLang="en-US" sz="900" dirty="0" smtClean="0">
                <a:solidFill>
                  <a:schemeClr val="tx1"/>
                </a:solidFill>
              </a:rPr>
              <a:t> 등록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881143" y="5820966"/>
            <a:ext cx="1258809" cy="41634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80" name="타원 79"/>
          <p:cNvSpPr/>
          <p:nvPr/>
        </p:nvSpPr>
        <p:spPr>
          <a:xfrm>
            <a:off x="647584" y="29840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3959952" y="28736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2969832" y="34597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4206912" y="527602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1240019" y="57309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2709393" y="57309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607352" y="358843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719054" y="2937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04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413528" y="4712552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600621" y="2013398"/>
            <a:ext cx="3964531" cy="13435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작가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토토마남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연재관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제너맨</a:t>
            </a:r>
            <a:r>
              <a:rPr lang="en-US" altLang="ko-KR" sz="1000" dirty="0" smtClean="0">
                <a:solidFill>
                  <a:schemeClr val="tx1"/>
                </a:solidFill>
              </a:rPr>
              <a:t>-</a:t>
            </a:r>
            <a:r>
              <a:rPr lang="ko-KR" altLang="en-US" sz="1000" dirty="0" smtClean="0">
                <a:solidFill>
                  <a:schemeClr val="tx1"/>
                </a:solidFill>
              </a:rPr>
              <a:t>베스트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연재요일 </a:t>
            </a:r>
            <a:r>
              <a:rPr lang="en-US" altLang="ko-KR" sz="1000" dirty="0" smtClean="0">
                <a:solidFill>
                  <a:schemeClr val="tx1"/>
                </a:solidFill>
              </a:rPr>
              <a:t>	</a:t>
            </a:r>
            <a:r>
              <a:rPr lang="ko-KR" altLang="en-US" sz="1000" dirty="0" smtClean="0">
                <a:solidFill>
                  <a:schemeClr val="tx1"/>
                </a:solidFill>
              </a:rPr>
              <a:t>월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금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04723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개별작품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err="1" smtClean="0"/>
                        <a:t>내작품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ko-KR" altLang="en-US" sz="1000" baseline="0" dirty="0" smtClean="0"/>
                        <a:t>개별작품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804145"/>
              </p:ext>
            </p:extLst>
          </p:nvPr>
        </p:nvGraphicFramePr>
        <p:xfrm>
          <a:off x="6084168" y="957282"/>
          <a:ext cx="2784866" cy="38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표지 이미지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장르명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+ </a:t>
                      </a:r>
                      <a:r>
                        <a:rPr lang="ko-KR" altLang="en-US" sz="1000" dirty="0" smtClean="0"/>
                        <a:t>작품 제목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작가닉네임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 연재관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연재 요일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조회 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추천 수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작품정보 수정 버튼</a:t>
                      </a:r>
                      <a:r>
                        <a:rPr lang="en-US" altLang="ko-KR" sz="1000" dirty="0" smtClean="0"/>
                        <a:t>.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클릭 시</a:t>
                      </a:r>
                      <a:r>
                        <a:rPr lang="en-US" altLang="ko-KR" sz="1000" baseline="0" dirty="0" smtClean="0"/>
                        <a:t>[000]</a:t>
                      </a:r>
                      <a:r>
                        <a:rPr lang="ko-KR" altLang="en-US" sz="1000" baseline="0" dirty="0" smtClean="0"/>
                        <a:t>으로 이동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줄거리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 목록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공지사항 탭 버튼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Default</a:t>
                      </a:r>
                      <a:r>
                        <a:rPr lang="ko-KR" altLang="en-US" sz="1000" baseline="0" dirty="0" smtClean="0"/>
                        <a:t>는 연재 목록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 목록 리스트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ko-KR" altLang="en-US" sz="1000" dirty="0" smtClean="0"/>
                        <a:t>회씩 노출 </a:t>
                      </a:r>
                      <a:r>
                        <a:rPr lang="en-US" altLang="ko-KR" sz="1000" dirty="0" smtClean="0"/>
                        <a:t>10</a:t>
                      </a:r>
                      <a:r>
                        <a:rPr lang="ko-KR" altLang="en-US" sz="1000" dirty="0" smtClean="0"/>
                        <a:t>회가 넘을 시 페이지 버튼 생성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구성정보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업데이트일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조회수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가격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관리버튼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수정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삭제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글 수정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삭제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해당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글 삭제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삭제 하시겠습니까</a:t>
                      </a:r>
                      <a:r>
                        <a:rPr lang="en-US" altLang="ko-KR" sz="1000" dirty="0" smtClean="0"/>
                        <a:t>?” </a:t>
                      </a:r>
                      <a:r>
                        <a:rPr lang="ko-KR" altLang="en-US" sz="1000" dirty="0" err="1" smtClean="0"/>
                        <a:t>팝업창</a:t>
                      </a:r>
                      <a:r>
                        <a:rPr lang="ko-KR" altLang="en-US" sz="1000" dirty="0" smtClean="0"/>
                        <a:t> 생성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확인 클릭 시 삭제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새글쓰기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새로운 </a:t>
                      </a:r>
                      <a:r>
                        <a:rPr lang="en-US" altLang="ko-KR" sz="1000" dirty="0" smtClean="0"/>
                        <a:t>‘</a:t>
                      </a:r>
                      <a:r>
                        <a:rPr lang="ko-KR" altLang="en-US" sz="1000" dirty="0" smtClean="0"/>
                        <a:t>작품 올리기</a:t>
                      </a:r>
                      <a:r>
                        <a:rPr lang="en-US" altLang="ko-KR" sz="1000" dirty="0" smtClean="0"/>
                        <a:t>’</a:t>
                      </a:r>
                      <a:r>
                        <a:rPr lang="ko-KR" altLang="en-US" sz="1000" dirty="0" smtClean="0"/>
                        <a:t>로 이동</a:t>
                      </a:r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페이지 넘버링 버튼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39</a:t>
            </a:fld>
            <a:endParaRPr lang="ko-KR" altLang="en-US"/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17777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145402"/>
              </p:ext>
            </p:extLst>
          </p:nvPr>
        </p:nvGraphicFramePr>
        <p:xfrm>
          <a:off x="452688" y="1196752"/>
          <a:ext cx="298849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158679"/>
              </p:ext>
            </p:extLst>
          </p:nvPr>
        </p:nvGraphicFramePr>
        <p:xfrm>
          <a:off x="4463854" y="1218644"/>
          <a:ext cx="1281342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6" name="직사각형 55"/>
          <p:cNvSpPr/>
          <p:nvPr/>
        </p:nvSpPr>
        <p:spPr>
          <a:xfrm>
            <a:off x="2429752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83601" y="47200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8189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3059832" y="47333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2195736" y="47333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4794701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67" name="직사각형 66"/>
          <p:cNvSpPr/>
          <p:nvPr/>
        </p:nvSpPr>
        <p:spPr>
          <a:xfrm>
            <a:off x="395536" y="2013398"/>
            <a:ext cx="1056321" cy="134359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표지</a:t>
            </a:r>
            <a:r>
              <a:rPr lang="en-US" altLang="ko-KR" sz="1000" dirty="0" smtClean="0">
                <a:solidFill>
                  <a:schemeClr val="tx1"/>
                </a:solidFill>
              </a:rPr>
              <a:t/>
            </a:r>
            <a:br>
              <a:rPr lang="en-US" altLang="ko-KR" sz="1000" dirty="0" smtClean="0">
                <a:solidFill>
                  <a:schemeClr val="tx1"/>
                </a:solidFill>
              </a:rPr>
            </a:br>
            <a:r>
              <a:rPr lang="ko-KR" altLang="en-US" sz="1000" dirty="0" smtClean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1621375" y="2117800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altLang="ko-KR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로맨스</a:t>
            </a:r>
            <a:r>
              <a:rPr lang="en-US" altLang="ko-KR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5054" y="3749522"/>
            <a:ext cx="4851837" cy="483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선영은 어릴 때 당한 교통사고로 한쪽 발을 절단했다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상처에도 불구하고 긍정적인 삶을 살아가려고 노력한다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이상적인 남자친구를 만나고부터는 상처가 되살아 나는데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….</a:t>
            </a: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19672" y="2988749"/>
            <a:ext cx="1039067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조회 수  </a:t>
            </a:r>
            <a:r>
              <a:rPr lang="en-US" altLang="ko-KR" sz="900" b="0" dirty="0" smtClean="0"/>
              <a:t>10,200</a:t>
            </a:r>
            <a:endParaRPr lang="ko-KR" altLang="en-US" sz="900" b="0" dirty="0"/>
          </a:p>
        </p:txBody>
      </p:sp>
      <p:sp>
        <p:nvSpPr>
          <p:cNvPr id="72" name="직사각형 71"/>
          <p:cNvSpPr/>
          <p:nvPr/>
        </p:nvSpPr>
        <p:spPr>
          <a:xfrm>
            <a:off x="4465320" y="3068608"/>
            <a:ext cx="970776" cy="21637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작품 정보 수정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4762032" y="5948928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새 글 쓰기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551232" y="2988749"/>
            <a:ext cx="827471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추천 수 </a:t>
            </a:r>
            <a:r>
              <a:rPr lang="en-US" altLang="ko-KR" sz="900" b="0" dirty="0" smtClean="0"/>
              <a:t>150</a:t>
            </a:r>
            <a:endParaRPr lang="ko-KR" altLang="en-US" sz="900" b="0" dirty="0"/>
          </a:p>
        </p:txBody>
      </p:sp>
      <p:sp>
        <p:nvSpPr>
          <p:cNvPr id="76" name="TextBox 75"/>
          <p:cNvSpPr txBox="1"/>
          <p:nvPr/>
        </p:nvSpPr>
        <p:spPr>
          <a:xfrm>
            <a:off x="467544" y="5080092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13 </a:t>
            </a:r>
            <a:r>
              <a:rPr lang="ko-KR" altLang="en-US" sz="800" dirty="0" smtClean="0"/>
              <a:t>유년의 상처</a:t>
            </a:r>
            <a:endParaRPr lang="ko-KR" altLang="en-US" sz="800" dirty="0"/>
          </a:p>
        </p:txBody>
      </p:sp>
      <p:sp>
        <p:nvSpPr>
          <p:cNvPr id="80" name="직사각형 79"/>
          <p:cNvSpPr/>
          <p:nvPr/>
        </p:nvSpPr>
        <p:spPr>
          <a:xfrm>
            <a:off x="2195736" y="510723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503528" y="54458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67544" y="5517812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dirty="0" smtClean="0"/>
              <a:t>12 </a:t>
            </a:r>
            <a:r>
              <a:rPr lang="ko-KR" altLang="en-US" sz="800" dirty="0" smtClean="0"/>
              <a:t>신세계</a:t>
            </a:r>
            <a:endParaRPr lang="ko-KR" altLang="en-US" sz="800" dirty="0"/>
          </a:p>
        </p:txBody>
      </p:sp>
      <p:sp>
        <p:nvSpPr>
          <p:cNvPr id="87" name="직사각형 86"/>
          <p:cNvSpPr/>
          <p:nvPr/>
        </p:nvSpPr>
        <p:spPr>
          <a:xfrm>
            <a:off x="2195736" y="554495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503528" y="58835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1999089" y="6237892"/>
            <a:ext cx="1780823" cy="215444"/>
            <a:chOff x="-1808587" y="4867051"/>
            <a:chExt cx="1780823" cy="215444"/>
          </a:xfrm>
        </p:grpSpPr>
        <p:pic>
          <p:nvPicPr>
            <p:cNvPr id="90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TextBox 91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93" name="직사각형 92"/>
          <p:cNvSpPr/>
          <p:nvPr/>
        </p:nvSpPr>
        <p:spPr>
          <a:xfrm>
            <a:off x="4499992" y="5125663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5049016" y="5125663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645656"/>
              </p:ext>
            </p:extLst>
          </p:nvPr>
        </p:nvGraphicFramePr>
        <p:xfrm>
          <a:off x="418396" y="4397594"/>
          <a:ext cx="156131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97" name="직사각형 96"/>
          <p:cNvSpPr/>
          <p:nvPr/>
        </p:nvSpPr>
        <p:spPr>
          <a:xfrm>
            <a:off x="4499992" y="5564814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49016" y="5564814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50558" y="3533498"/>
            <a:ext cx="545342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b="0" dirty="0" smtClean="0"/>
              <a:t>줄거리</a:t>
            </a:r>
            <a:endParaRPr lang="ko-KR" altLang="en-US" b="0" dirty="0"/>
          </a:p>
        </p:txBody>
      </p:sp>
      <p:sp>
        <p:nvSpPr>
          <p:cNvPr id="100" name="직사각형 99"/>
          <p:cNvSpPr/>
          <p:nvPr/>
        </p:nvSpPr>
        <p:spPr>
          <a:xfrm>
            <a:off x="2915816" y="510723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915816" y="5549722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13528" y="3561004"/>
            <a:ext cx="5238592" cy="7441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359552" y="192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1531375" y="20123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1479027" y="241885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4375320" y="295686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64137" y="354842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413528" y="431180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377544" y="471255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4409992" y="501071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5036340" y="498879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4617292" y="58835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895916" y="61478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804600" y="47333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가격</a:t>
            </a:r>
            <a:endParaRPr lang="ko-KR" altLang="en-US" sz="800" dirty="0"/>
          </a:p>
        </p:txBody>
      </p:sp>
      <p:sp>
        <p:nvSpPr>
          <p:cNvPr id="116" name="직사각형 115"/>
          <p:cNvSpPr/>
          <p:nvPr/>
        </p:nvSpPr>
        <p:spPr>
          <a:xfrm>
            <a:off x="3660584" y="5107237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r>
              <a:rPr lang="ko-KR" altLang="en-US" sz="800" dirty="0" smtClean="0">
                <a:solidFill>
                  <a:schemeClr val="tx1"/>
                </a:solidFill>
              </a:rPr>
              <a:t>쿠폰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3660584" y="5549722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무료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224200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회원가입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회원가입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222812"/>
              </p:ext>
            </p:extLst>
          </p:nvPr>
        </p:nvGraphicFramePr>
        <p:xfrm>
          <a:off x="6282845" y="696561"/>
          <a:ext cx="2880320" cy="6077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아이디 입력란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아이디 중복 확인 버튼</a:t>
                      </a:r>
                      <a:br>
                        <a:rPr lang="ko-KR" altLang="en-US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사용중인 아이디 일 경우 </a:t>
                      </a:r>
                      <a:r>
                        <a:rPr lang="ko-KR" altLang="en-US" sz="1000" dirty="0" err="1" smtClean="0"/>
                        <a:t>알림창</a:t>
                      </a:r>
                      <a:r>
                        <a:rPr lang="ko-KR" altLang="en-US" sz="1000" dirty="0" smtClean="0"/>
                        <a:t> 생성</a:t>
                      </a:r>
                      <a:r>
                        <a:rPr lang="en-US" altLang="ko-KR" sz="1000" dirty="0" smtClean="0"/>
                        <a:t>(“ </a:t>
                      </a:r>
                      <a:r>
                        <a:rPr lang="ko-KR" altLang="en-US" sz="1000" dirty="0" smtClean="0"/>
                        <a:t>사용 중인 아이디입니다</a:t>
                      </a:r>
                      <a:r>
                        <a:rPr lang="en-US" altLang="ko-KR" sz="1000" dirty="0" smtClean="0"/>
                        <a:t>.”)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중복되지 않을 경우 </a:t>
                      </a:r>
                      <a:r>
                        <a:rPr lang="ko-KR" altLang="en-US" sz="1000" dirty="0" err="1" smtClean="0"/>
                        <a:t>알림창</a:t>
                      </a:r>
                      <a:r>
                        <a:rPr lang="ko-KR" altLang="en-US" sz="1000" dirty="0" smtClean="0"/>
                        <a:t> 생성</a:t>
                      </a:r>
                      <a:r>
                        <a:rPr lang="en-US" altLang="ko-KR" sz="1000" dirty="0" smtClean="0"/>
                        <a:t>(“</a:t>
                      </a:r>
                      <a:r>
                        <a:rPr lang="ko-KR" altLang="en-US" sz="1000" dirty="0" smtClean="0"/>
                        <a:t>사용하실 수 있습니다</a:t>
                      </a:r>
                      <a:r>
                        <a:rPr lang="en-US" altLang="ko-KR" sz="1000" dirty="0" smtClean="0"/>
                        <a:t>.”)</a:t>
                      </a:r>
                    </a:p>
                  </a:txBody>
                  <a:tcPr marL="72000" marR="72000" marT="36000" marB="3600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성명 입력란</a:t>
                      </a:r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닉네임 입력란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닉네임 중복 확인 버튼</a:t>
                      </a:r>
                      <a:br>
                        <a:rPr lang="ko-KR" altLang="en-US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사용중인 닉네임 일 경우 </a:t>
                      </a:r>
                      <a:r>
                        <a:rPr lang="ko-KR" altLang="en-US" sz="1000" dirty="0" err="1" smtClean="0"/>
                        <a:t>알림창</a:t>
                      </a:r>
                      <a:r>
                        <a:rPr lang="ko-KR" altLang="en-US" sz="1000" dirty="0" smtClean="0"/>
                        <a:t> 생성</a:t>
                      </a:r>
                      <a:r>
                        <a:rPr lang="en-US" altLang="ko-KR" sz="1000" dirty="0" smtClean="0"/>
                        <a:t>(“ </a:t>
                      </a:r>
                      <a:r>
                        <a:rPr lang="ko-KR" altLang="en-US" sz="1000" dirty="0" smtClean="0"/>
                        <a:t>사용 중인 닉네임입니다</a:t>
                      </a:r>
                      <a:r>
                        <a:rPr lang="en-US" altLang="ko-KR" sz="1000" dirty="0" smtClean="0"/>
                        <a:t>.”)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중복되지 않을 경우 </a:t>
                      </a:r>
                      <a:r>
                        <a:rPr lang="ko-KR" altLang="en-US" sz="1000" dirty="0" err="1" smtClean="0"/>
                        <a:t>알림창</a:t>
                      </a:r>
                      <a:r>
                        <a:rPr lang="ko-KR" altLang="en-US" sz="1000" dirty="0" smtClean="0"/>
                        <a:t> 생성</a:t>
                      </a:r>
                      <a:r>
                        <a:rPr lang="en-US" altLang="ko-KR" sz="1000" dirty="0" smtClean="0"/>
                        <a:t>(“</a:t>
                      </a:r>
                      <a:r>
                        <a:rPr lang="ko-KR" altLang="en-US" sz="1000" dirty="0" smtClean="0"/>
                        <a:t>사용하실 수 있습니다</a:t>
                      </a:r>
                      <a:r>
                        <a:rPr lang="en-US" altLang="ko-KR" sz="1000" dirty="0" smtClean="0"/>
                        <a:t>.”)</a:t>
                      </a:r>
                    </a:p>
                  </a:txBody>
                  <a:tcPr marL="72000" marR="72000" marT="36000" marB="36000" anchor="ctr"/>
                </a:tc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비밀번호 입력란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비밀번호 확인란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3828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이메일주소</a:t>
                      </a:r>
                      <a:r>
                        <a:rPr lang="ko-KR" altLang="en-US" sz="1000" dirty="0" smtClean="0"/>
                        <a:t> 입력란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Tx/>
                        <a:buNone/>
                      </a:pPr>
                      <a:r>
                        <a:rPr lang="ko-KR" altLang="en-US" sz="1000" baseline="0" dirty="0" smtClean="0"/>
                        <a:t>생년월일 선택박스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년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월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일 선택박스</a:t>
                      </a:r>
                      <a:endParaRPr lang="en-US" altLang="ko-KR" sz="1000" baseline="0" dirty="0" smtClean="0"/>
                    </a:p>
                  </a:txBody>
                  <a:tcPr marL="72000" marR="72000" marT="36000" marB="36000" anchor="ctr"/>
                </a:tc>
              </a:tr>
              <a:tr h="361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성별 선택 라디오 버튼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361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이용약관 동의 체크박스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361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회원가입 버튼</a:t>
                      </a:r>
                      <a:br>
                        <a:rPr lang="ko-KR" altLang="en-US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필수항목 입력란을 모두 채우지 않은 경우 </a:t>
                      </a:r>
                      <a:r>
                        <a:rPr lang="ko-KR" altLang="en-US" sz="1000" dirty="0" err="1" smtClean="0"/>
                        <a:t>경고창</a:t>
                      </a:r>
                      <a:r>
                        <a:rPr lang="ko-KR" altLang="en-US" sz="1000" dirty="0" smtClean="0"/>
                        <a:t> 띄움 </a:t>
                      </a:r>
                      <a:r>
                        <a:rPr lang="en-US" altLang="ko-KR" sz="1000" dirty="0" smtClean="0"/>
                        <a:t>(“</a:t>
                      </a:r>
                      <a:r>
                        <a:rPr lang="ko-KR" altLang="en-US" sz="1000" dirty="0" smtClean="0"/>
                        <a:t>회원정보를 모두 입력해주세요</a:t>
                      </a:r>
                      <a:r>
                        <a:rPr lang="en-US" altLang="ko-KR" sz="1000" dirty="0" smtClean="0"/>
                        <a:t>.”)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닉네임 중복확인을 하지 않은 경우 </a:t>
                      </a:r>
                      <a:r>
                        <a:rPr lang="ko-KR" altLang="en-US" sz="1000" dirty="0" err="1" smtClean="0"/>
                        <a:t>경고창</a:t>
                      </a:r>
                      <a:r>
                        <a:rPr lang="ko-KR" altLang="en-US" sz="1000" dirty="0" smtClean="0"/>
                        <a:t> 띄움</a:t>
                      </a:r>
                      <a:r>
                        <a:rPr lang="en-US" altLang="ko-KR" sz="1000" dirty="0" smtClean="0"/>
                        <a:t>(“</a:t>
                      </a: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닉네임 중복확인을 해주세요</a:t>
                      </a:r>
                      <a:r>
                        <a:rPr lang="en-US" altLang="ko-KR" sz="1000" dirty="0" smtClean="0"/>
                        <a:t>.”)</a:t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모두 입력되었을 시 회원가입 처리하고 회원가입 완료 </a:t>
                      </a:r>
                      <a:r>
                        <a:rPr lang="ko-KR" altLang="en-US" sz="1000" dirty="0" err="1" smtClean="0"/>
                        <a:t>얼럿창</a:t>
                      </a:r>
                      <a:r>
                        <a:rPr lang="ko-KR" altLang="en-US" sz="1000" dirty="0" smtClean="0"/>
                        <a:t> 발생</a:t>
                      </a:r>
                      <a:br>
                        <a:rPr lang="ko-KR" altLang="en-US" sz="1000" dirty="0" smtClean="0"/>
                      </a:br>
                      <a:r>
                        <a:rPr lang="ko-KR" altLang="en-US" sz="1000" dirty="0" smtClean="0"/>
                        <a:t>“회원가입이 완료되었습니다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err="1" smtClean="0"/>
                        <a:t>메인페이지로</a:t>
                      </a:r>
                      <a:r>
                        <a:rPr lang="ko-KR" altLang="en-US" sz="1000" dirty="0" smtClean="0"/>
                        <a:t> 이동합니다</a:t>
                      </a:r>
                      <a:r>
                        <a:rPr lang="en-US" altLang="ko-KR" sz="1000" dirty="0" smtClean="0"/>
                        <a:t>.” </a:t>
                      </a:r>
                      <a:r>
                        <a:rPr lang="ko-KR" altLang="en-US" sz="1000" dirty="0" smtClean="0"/>
                        <a:t>확인 누르면 로그인 처리 후 </a:t>
                      </a:r>
                      <a:r>
                        <a:rPr lang="en-US" altLang="ko-KR" sz="1000" dirty="0" smtClean="0"/>
                        <a:t>[main]</a:t>
                      </a:r>
                      <a:r>
                        <a:rPr lang="ko-KR" altLang="en-US" sz="1000" dirty="0" smtClean="0"/>
                        <a:t>으로 이동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423112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/>
          <p:cNvSpPr/>
          <p:nvPr/>
        </p:nvSpPr>
        <p:spPr>
          <a:xfrm>
            <a:off x="503528" y="1556792"/>
            <a:ext cx="4428512" cy="51845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15616" y="224672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</a:t>
            </a:r>
            <a:endParaRPr lang="ko-KR" alt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1115616" y="2647239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이름</a:t>
            </a:r>
            <a:endParaRPr lang="ko-KR" alt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1115616" y="3024693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닉네임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1115616" y="3374984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1115616" y="3754520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 확인</a:t>
            </a:r>
            <a:endParaRPr lang="ko-KR" altLang="en-US" sz="800" dirty="0"/>
          </a:p>
        </p:txBody>
      </p:sp>
      <p:sp>
        <p:nvSpPr>
          <p:cNvPr id="81" name="직사각형 80"/>
          <p:cNvSpPr/>
          <p:nvPr/>
        </p:nvSpPr>
        <p:spPr>
          <a:xfrm>
            <a:off x="2312112" y="2235692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312112" y="2642364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312112" y="3014944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312112" y="3365235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312112" y="3773012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115616" y="4167072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이메일</a:t>
            </a:r>
            <a:endParaRPr lang="ko-KR" altLang="en-US" sz="800" dirty="0"/>
          </a:p>
        </p:txBody>
      </p:sp>
      <p:sp>
        <p:nvSpPr>
          <p:cNvPr id="88" name="직사각형 87"/>
          <p:cNvSpPr/>
          <p:nvPr/>
        </p:nvSpPr>
        <p:spPr>
          <a:xfrm>
            <a:off x="2332245" y="4157323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2051720" y="6372865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회원가입</a:t>
            </a:r>
          </a:p>
        </p:txBody>
      </p:sp>
      <p:grpSp>
        <p:nvGrpSpPr>
          <p:cNvPr id="91" name="Check Box"/>
          <p:cNvGrpSpPr/>
          <p:nvPr>
            <p:custDataLst>
              <p:tags r:id="rId1"/>
            </p:custDataLst>
          </p:nvPr>
        </p:nvGrpSpPr>
        <p:grpSpPr>
          <a:xfrm>
            <a:off x="1374112" y="6077002"/>
            <a:ext cx="2765840" cy="160310"/>
            <a:chOff x="3199510" y="-1077908"/>
            <a:chExt cx="2765840" cy="160310"/>
          </a:xfrm>
        </p:grpSpPr>
        <p:sp>
          <p:nvSpPr>
            <p:cNvPr id="92" name="Check Mark Rectangle"/>
            <p:cNvSpPr/>
            <p:nvPr>
              <p:custDataLst>
                <p:tags r:id="rId2"/>
              </p:custDataLst>
            </p:nvPr>
          </p:nvSpPr>
          <p:spPr>
            <a:xfrm>
              <a:off x="3199510" y="-1040653"/>
              <a:ext cx="85799" cy="857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u="sng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93" name="Check Box Label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3281469" y="-1077908"/>
              <a:ext cx="2683881" cy="160310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46800" tIns="10800" rIns="10800" bIns="10800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262626"/>
                  </a:solidFill>
                  <a:effectLst/>
                  <a:latin typeface="Calibri" pitchFamily="34" charset="0"/>
                  <a:cs typeface="Calibri" pitchFamily="34" charset="0"/>
                </a:rPr>
                <a:t>이용 약관 및 개인정보취급방침에 </a:t>
              </a:r>
              <a:r>
                <a:rPr lang="ko-KR" altLang="en-US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동의합니다</a:t>
              </a:r>
              <a:r>
                <a:rPr lang="en-US" altLang="ko-KR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.(</a:t>
              </a:r>
              <a:r>
                <a:rPr lang="ko-KR" altLang="en-US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필수</a:t>
              </a:r>
              <a:r>
                <a:rPr lang="en-US" altLang="ko-KR" sz="9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rPr>
                <a:t>)</a:t>
              </a:r>
              <a:endParaRPr lang="en-US" sz="900" dirty="0">
                <a:solidFill>
                  <a:srgbClr val="262626"/>
                </a:solidFill>
                <a:effectLst/>
                <a:latin typeface="Calibri" pitchFamily="34" charset="0"/>
                <a:cs typeface="Calibri" pitchFamily="34" charset="0"/>
              </a:endParaRPr>
            </a:p>
          </p:txBody>
        </p:sp>
      </p:grpSp>
      <p:cxnSp>
        <p:nvCxnSpPr>
          <p:cNvPr id="94" name="직선 연결선 93"/>
          <p:cNvCxnSpPr/>
          <p:nvPr/>
        </p:nvCxnSpPr>
        <p:spPr>
          <a:xfrm>
            <a:off x="1459911" y="6221018"/>
            <a:ext cx="54024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2159545" y="6221018"/>
            <a:ext cx="90028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/>
          <p:cNvSpPr/>
          <p:nvPr/>
        </p:nvSpPr>
        <p:spPr>
          <a:xfrm>
            <a:off x="971600" y="170080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971600" y="2060848"/>
            <a:ext cx="342036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2132112" y="206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123728" y="249417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123728" y="292494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123728" y="32849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123728" y="36450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123728" y="40770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194112" y="597715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5" name="Button"/>
          <p:cNvSpPr>
            <a:spLocks/>
          </p:cNvSpPr>
          <p:nvPr/>
        </p:nvSpPr>
        <p:spPr bwMode="auto">
          <a:xfrm>
            <a:off x="3925456" y="2219618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46" name="Button"/>
          <p:cNvSpPr>
            <a:spLocks/>
          </p:cNvSpPr>
          <p:nvPr/>
        </p:nvSpPr>
        <p:spPr bwMode="auto">
          <a:xfrm>
            <a:off x="3925456" y="2997586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15616" y="4549709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생년월일</a:t>
            </a:r>
            <a:endParaRPr lang="ko-KR" alt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1115616" y="567029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성별</a:t>
            </a:r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2298370" y="4521307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488700" y="4521307"/>
            <a:ext cx="53299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111013" y="4521307"/>
            <a:ext cx="53299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362196" y="5760515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578637" y="5664678"/>
            <a:ext cx="26030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남</a:t>
            </a:r>
          </a:p>
        </p:txBody>
      </p:sp>
      <p:sp>
        <p:nvSpPr>
          <p:cNvPr id="58" name="타원 57"/>
          <p:cNvSpPr/>
          <p:nvPr/>
        </p:nvSpPr>
        <p:spPr>
          <a:xfrm>
            <a:off x="3319599" y="5760515"/>
            <a:ext cx="95730" cy="108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3536041" y="5664678"/>
            <a:ext cx="26030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</a:t>
            </a:r>
          </a:p>
        </p:txBody>
      </p:sp>
      <p:sp>
        <p:nvSpPr>
          <p:cNvPr id="61" name="이등변 삼각형 60"/>
          <p:cNvSpPr/>
          <p:nvPr/>
        </p:nvSpPr>
        <p:spPr>
          <a:xfrm flipV="1">
            <a:off x="3262067" y="4605229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이등변 삼각형 61"/>
          <p:cNvSpPr/>
          <p:nvPr/>
        </p:nvSpPr>
        <p:spPr>
          <a:xfrm flipV="1">
            <a:off x="3894041" y="4612300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이등변 삼각형 62"/>
          <p:cNvSpPr/>
          <p:nvPr/>
        </p:nvSpPr>
        <p:spPr>
          <a:xfrm flipV="1">
            <a:off x="4532310" y="4605229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123728" y="445970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2123728" y="57245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820158" y="63411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9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051720" y="4869160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※ </a:t>
            </a:r>
            <a:r>
              <a:rPr lang="ko-KR" altLang="en-US" sz="800" dirty="0" smtClean="0"/>
              <a:t>생년월일 정보에 따라 작품을 등록할 수 있는 리그가 달라집니다</a:t>
            </a:r>
            <a:r>
              <a:rPr lang="en-US" altLang="ko-KR" sz="8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25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제너맨</a:t>
            </a:r>
            <a:endParaRPr lang="en-US" altLang="ko-KR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20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</a:t>
            </a:r>
            <a:r>
              <a:rPr lang="ko-KR" altLang="en-US" sz="800" dirty="0" err="1"/>
              <a:t>맨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15</a:t>
            </a:r>
            <a:r>
              <a:rPr lang="ko-KR" altLang="en-US" sz="800" dirty="0" smtClean="0"/>
              <a:t>세 이상 </a:t>
            </a:r>
            <a:r>
              <a:rPr lang="en-US" altLang="ko-KR" sz="800" dirty="0" smtClean="0"/>
              <a:t>: </a:t>
            </a:r>
            <a:r>
              <a:rPr lang="ko-KR" altLang="en-US" sz="800" dirty="0" smtClean="0"/>
              <a:t>하이틴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제너맨</a:t>
            </a:r>
            <a:endParaRPr lang="en-US" altLang="ko-KR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 smtClean="0"/>
              <a:t>만 </a:t>
            </a:r>
            <a:r>
              <a:rPr lang="en-US" altLang="ko-KR" sz="800" dirty="0" smtClean="0"/>
              <a:t>15</a:t>
            </a:r>
            <a:r>
              <a:rPr lang="ko-KR" altLang="en-US" sz="800" dirty="0" smtClean="0"/>
              <a:t>세 미만 </a:t>
            </a:r>
            <a:r>
              <a:rPr lang="en-US" altLang="ko-KR" sz="800" dirty="0" smtClean="0"/>
              <a:t>: </a:t>
            </a:r>
            <a:r>
              <a:rPr lang="ko-KR" altLang="en-US" sz="800" dirty="0" err="1" smtClean="0"/>
              <a:t>로우틴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하이틴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유니티</a:t>
            </a:r>
            <a:r>
              <a:rPr lang="en-US" altLang="ko-KR" sz="800" dirty="0" smtClean="0"/>
              <a:t>, </a:t>
            </a:r>
            <a:r>
              <a:rPr lang="ko-KR" altLang="en-US" sz="800" dirty="0" err="1" smtClean="0"/>
              <a:t>제너맨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59206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/>
          <p:cNvSpPr/>
          <p:nvPr/>
        </p:nvSpPr>
        <p:spPr>
          <a:xfrm>
            <a:off x="413528" y="1112152"/>
            <a:ext cx="5238592" cy="13087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41168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개별작품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err="1" smtClean="0"/>
                        <a:t>내작품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ko-KR" altLang="en-US" sz="1000" baseline="0" dirty="0" smtClean="0"/>
                        <a:t>개별작품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544265"/>
              </p:ext>
            </p:extLst>
          </p:nvPr>
        </p:nvGraphicFramePr>
        <p:xfrm>
          <a:off x="6084168" y="957282"/>
          <a:ext cx="2784866" cy="294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연재 목록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/ </a:t>
                      </a:r>
                      <a:r>
                        <a:rPr lang="ko-KR" altLang="en-US" sz="1000" baseline="0" dirty="0" smtClean="0"/>
                        <a:t>공지사항 탭 버튼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공지사항 클릭 시 공지사항 리스트 노출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등록된 공지사항이 없을 시 안내 메시지 노출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등록 된 공지사항이 없습니다</a:t>
                      </a:r>
                      <a:r>
                        <a:rPr lang="en-US" altLang="ko-KR" sz="1000" dirty="0" smtClean="0"/>
                        <a:t>.”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공지 등록 버튼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공지사항 리스트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ko-KR" altLang="en-US" sz="1000" dirty="0" smtClean="0"/>
                        <a:t>개씩 노출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ko-KR" altLang="en-US" sz="1000" dirty="0" smtClean="0"/>
                        <a:t>개 이상인 경우 페이지 버튼 생성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구성정보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글 번호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제목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업데이트일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조회수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관리버튼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수정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삭제</a:t>
                      </a:r>
                      <a:r>
                        <a:rPr lang="en-US" altLang="ko-KR" sz="1000" baseline="0" dirty="0" smtClean="0"/>
                        <a:t>)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해당 공지 글 수정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삭제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해당 공지 글 삭제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삭제 하시겠습니까</a:t>
                      </a:r>
                      <a:r>
                        <a:rPr lang="en-US" altLang="ko-KR" sz="1000" dirty="0" smtClean="0"/>
                        <a:t>?” </a:t>
                      </a:r>
                      <a:r>
                        <a:rPr lang="ko-KR" altLang="en-US" sz="1000" dirty="0" err="1" smtClean="0"/>
                        <a:t>팝업창</a:t>
                      </a:r>
                      <a:r>
                        <a:rPr lang="ko-KR" altLang="en-US" sz="1000" dirty="0" smtClean="0"/>
                        <a:t> 생성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확인 클릭 시 삭제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페이지 넘버링 버튼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483601" y="1119652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7544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619672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3851920" y="1132935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2987824" y="1132935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4794701" y="113293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73" name="직사각형 72"/>
          <p:cNvSpPr/>
          <p:nvPr/>
        </p:nvSpPr>
        <p:spPr>
          <a:xfrm>
            <a:off x="4762032" y="1910228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공지 등록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267744" y="1506837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/>
                </a:solidFill>
              </a:rPr>
              <a:t>등록 된 공지사항이 없습니다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88" name="직선 연결선 87"/>
          <p:cNvCxnSpPr/>
          <p:nvPr/>
        </p:nvCxnSpPr>
        <p:spPr>
          <a:xfrm>
            <a:off x="503528" y="1844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26790"/>
              </p:ext>
            </p:extLst>
          </p:nvPr>
        </p:nvGraphicFramePr>
        <p:xfrm>
          <a:off x="395536" y="797194"/>
          <a:ext cx="156131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413528" y="3573016"/>
            <a:ext cx="5238592" cy="19568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83601" y="3580516"/>
            <a:ext cx="5081552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7544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번호</a:t>
            </a:r>
            <a:endParaRPr lang="ko-KR" alt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1619672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제목</a:t>
            </a:r>
            <a:endParaRPr lang="ko-KR" alt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3851920" y="359379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조회수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2987824" y="3593799"/>
            <a:ext cx="66556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업데이트일</a:t>
            </a:r>
            <a:endParaRPr lang="ko-KR" alt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4794701" y="3593799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관리</a:t>
            </a:r>
            <a:endParaRPr lang="ko-KR" altLang="en-US" sz="800" dirty="0"/>
          </a:p>
        </p:txBody>
      </p:sp>
      <p:sp>
        <p:nvSpPr>
          <p:cNvPr id="85" name="직사각형 84"/>
          <p:cNvSpPr/>
          <p:nvPr/>
        </p:nvSpPr>
        <p:spPr>
          <a:xfrm>
            <a:off x="4762032" y="4809392"/>
            <a:ext cx="746072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공지 등록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549077" y="396770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479027" y="3940556"/>
            <a:ext cx="1774201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휴재 안내</a:t>
            </a:r>
            <a:endParaRPr lang="ko-KR" altLang="en-US" sz="800" dirty="0"/>
          </a:p>
        </p:txBody>
      </p:sp>
      <p:sp>
        <p:nvSpPr>
          <p:cNvPr id="104" name="직사각형 103"/>
          <p:cNvSpPr/>
          <p:nvPr/>
        </p:nvSpPr>
        <p:spPr>
          <a:xfrm>
            <a:off x="2987824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>
            <a:off x="503528" y="43062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549077" y="4405421"/>
            <a:ext cx="1646659" cy="20116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479027" y="4378276"/>
            <a:ext cx="1774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새로운 작품 시작</a:t>
            </a:r>
            <a:endParaRPr lang="ko-KR" altLang="en-US" sz="800" dirty="0"/>
          </a:p>
        </p:txBody>
      </p:sp>
      <p:sp>
        <p:nvSpPr>
          <p:cNvPr id="108" name="직사각형 107"/>
          <p:cNvSpPr/>
          <p:nvPr/>
        </p:nvSpPr>
        <p:spPr>
          <a:xfrm>
            <a:off x="2987824" y="440542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smtClean="0">
                <a:solidFill>
                  <a:schemeClr val="tx1"/>
                </a:solidFill>
              </a:rPr>
              <a:t>2015.09.23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503528" y="474398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/>
          <p:cNvGrpSpPr/>
          <p:nvPr/>
        </p:nvGrpSpPr>
        <p:grpSpPr>
          <a:xfrm>
            <a:off x="1999089" y="5098356"/>
            <a:ext cx="1780823" cy="215444"/>
            <a:chOff x="-1808587" y="4867051"/>
            <a:chExt cx="1780823" cy="215444"/>
          </a:xfrm>
        </p:grpSpPr>
        <p:pic>
          <p:nvPicPr>
            <p:cNvPr id="111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4499992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5049016" y="3986127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graphicFrame>
        <p:nvGraphicFramePr>
          <p:cNvPr id="116" name="표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626790"/>
              </p:ext>
            </p:extLst>
          </p:nvPr>
        </p:nvGraphicFramePr>
        <p:xfrm>
          <a:off x="395536" y="3258058"/>
          <a:ext cx="156131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연재 목록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공지사항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</a:tr>
            </a:tbl>
          </a:graphicData>
        </a:graphic>
      </p:graphicFrame>
      <p:sp>
        <p:nvSpPr>
          <p:cNvPr id="117" name="직사각형 116"/>
          <p:cNvSpPr/>
          <p:nvPr/>
        </p:nvSpPr>
        <p:spPr>
          <a:xfrm>
            <a:off x="4499992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수정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5049016" y="4425278"/>
            <a:ext cx="495321" cy="2163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3707904" y="3967701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707904" y="4410186"/>
            <a:ext cx="713402" cy="22831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1,027</a:t>
            </a:r>
            <a:endParaRPr lang="ko-KR" altLang="en-US" sz="800" dirty="0" smtClean="0">
              <a:solidFill>
                <a:schemeClr val="tx1"/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1043608" y="6926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2087744" y="144553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4582032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377544" y="35805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4421306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4995313" y="391431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1879819" y="491758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160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118001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신규 </a:t>
                      </a:r>
                      <a:r>
                        <a:rPr lang="ko-KR" altLang="en-US" sz="1000" baseline="0" dirty="0" err="1" smtClean="0"/>
                        <a:t>회차</a:t>
                      </a:r>
                      <a:r>
                        <a:rPr lang="ko-KR" altLang="en-US" sz="1000" baseline="0" dirty="0" smtClean="0"/>
                        <a:t> 등록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err="1" smtClean="0"/>
                        <a:t>내작품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ko-KR" altLang="en-US" sz="1000" baseline="0" dirty="0" smtClean="0"/>
                        <a:t>신규 </a:t>
                      </a:r>
                      <a:r>
                        <a:rPr lang="ko-KR" altLang="en-US" sz="1000" baseline="0" dirty="0" err="1" smtClean="0"/>
                        <a:t>회차</a:t>
                      </a:r>
                      <a:r>
                        <a:rPr lang="ko-KR" altLang="en-US" sz="1000" baseline="0" dirty="0" smtClean="0"/>
                        <a:t> 등록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75703"/>
              </p:ext>
            </p:extLst>
          </p:nvPr>
        </p:nvGraphicFramePr>
        <p:xfrm>
          <a:off x="6084168" y="957282"/>
          <a:ext cx="2784866" cy="3146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 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번호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가격 선택 박스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무료 </a:t>
                      </a:r>
                      <a:r>
                        <a:rPr lang="en-US" altLang="ko-KR" sz="1000" dirty="0" smtClean="0"/>
                        <a:t>/ 1</a:t>
                      </a:r>
                      <a:r>
                        <a:rPr lang="ko-KR" altLang="en-US" sz="1000" dirty="0" smtClean="0"/>
                        <a:t>쿠폰 </a:t>
                      </a:r>
                      <a:r>
                        <a:rPr lang="en-US" altLang="ko-KR" sz="1000" dirty="0" smtClean="0"/>
                        <a:t>/ 2</a:t>
                      </a:r>
                      <a:r>
                        <a:rPr lang="ko-KR" altLang="en-US" sz="1000" dirty="0" smtClean="0"/>
                        <a:t>쿠폰 </a:t>
                      </a:r>
                      <a:r>
                        <a:rPr lang="en-US" altLang="ko-KR" sz="1000" dirty="0" smtClean="0"/>
                        <a:t>/ 3</a:t>
                      </a:r>
                      <a:r>
                        <a:rPr lang="ko-KR" altLang="en-US" sz="1000" dirty="0" smtClean="0"/>
                        <a:t>쿠폰 </a:t>
                      </a:r>
                      <a:r>
                        <a:rPr lang="en-US" altLang="ko-KR" sz="1000" dirty="0" smtClean="0"/>
                        <a:t>/ 4</a:t>
                      </a:r>
                      <a:r>
                        <a:rPr lang="ko-KR" altLang="en-US" sz="1000" dirty="0" smtClean="0"/>
                        <a:t>쿠폰 </a:t>
                      </a:r>
                      <a:r>
                        <a:rPr lang="en-US" altLang="ko-KR" sz="1000" dirty="0" smtClean="0"/>
                        <a:t>/ 5</a:t>
                      </a:r>
                      <a:r>
                        <a:rPr lang="ko-KR" altLang="en-US" sz="1000" dirty="0" smtClean="0"/>
                        <a:t>쿠폰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해당 작가 등급이 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리그인 경우 무료만 선택지 노출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리그는 유료판매 불가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</a:t>
                      </a:r>
                      <a:r>
                        <a:rPr lang="en-US" altLang="ko-KR" sz="1000" dirty="0" smtClean="0"/>
                        <a:t>– 30</a:t>
                      </a:r>
                      <a:r>
                        <a:rPr lang="ko-KR" altLang="en-US" sz="1000" dirty="0" smtClean="0"/>
                        <a:t>자 이내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내용 입력 창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- 3,000</a:t>
                      </a:r>
                      <a:r>
                        <a:rPr lang="ko-KR" altLang="en-US" sz="1000" dirty="0" smtClean="0"/>
                        <a:t>자 이내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사용자가 텍스트 입력함에 따라 입력 글자 수 자동으로 표시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 완료 버튼</a:t>
                      </a:r>
                      <a:r>
                        <a:rPr lang="en-US" altLang="ko-KR" sz="1000" dirty="0" smtClean="0"/>
                        <a:t>.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클릭 시 해당 게시물 연재목록에 신규 </a:t>
                      </a:r>
                      <a:r>
                        <a:rPr lang="ko-KR" altLang="en-US" sz="1000" dirty="0" err="1" smtClean="0"/>
                        <a:t>회차로</a:t>
                      </a:r>
                      <a:r>
                        <a:rPr lang="ko-KR" altLang="en-US" sz="1000" dirty="0" smtClean="0"/>
                        <a:t> 등록</a:t>
                      </a:r>
                      <a:r>
                        <a:rPr lang="en-US" altLang="ko-KR" sz="1000" dirty="0" smtClean="0"/>
                        <a:t>. [</a:t>
                      </a:r>
                      <a:r>
                        <a:rPr lang="ko-KR" altLang="en-US" sz="1000" baseline="0" dirty="0" smtClean="0"/>
                        <a:t>개별작품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으로 이동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baseline="0" dirty="0" smtClean="0"/>
                        <a:t>개별작품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으로 이동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41</a:t>
            </a:fld>
            <a:endParaRPr lang="ko-KR" altLang="en-US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888064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436441"/>
              </p:ext>
            </p:extLst>
          </p:nvPr>
        </p:nvGraphicFramePr>
        <p:xfrm>
          <a:off x="452688" y="1196752"/>
          <a:ext cx="298849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547547"/>
              </p:ext>
            </p:extLst>
          </p:nvPr>
        </p:nvGraphicFramePr>
        <p:xfrm>
          <a:off x="4463854" y="1218644"/>
          <a:ext cx="1281342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글쓰기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558" y="3367996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03528" y="616091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27584" y="3393958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9552" y="3865437"/>
            <a:ext cx="5040560" cy="17238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40211" y="5661248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503528" y="31409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   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   3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73090" y="3865437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3090" y="3865437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277607" y="6327312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74" name="타원 73"/>
          <p:cNvSpPr/>
          <p:nvPr/>
        </p:nvSpPr>
        <p:spPr>
          <a:xfrm>
            <a:off x="3098297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01023" y="6327312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완료</a:t>
            </a:r>
          </a:p>
        </p:txBody>
      </p:sp>
      <p:sp>
        <p:nvSpPr>
          <p:cNvPr id="75" name="타원 74"/>
          <p:cNvSpPr/>
          <p:nvPr/>
        </p:nvSpPr>
        <p:spPr>
          <a:xfrm>
            <a:off x="1701281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0558" y="2708920"/>
            <a:ext cx="59824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가격 설정</a:t>
            </a:r>
            <a:endParaRPr lang="ko-KR" altLang="en-US" sz="800" b="0" dirty="0"/>
          </a:p>
        </p:txBody>
      </p:sp>
      <p:sp>
        <p:nvSpPr>
          <p:cNvPr id="30" name="직사각형 29"/>
          <p:cNvSpPr/>
          <p:nvPr/>
        </p:nvSpPr>
        <p:spPr>
          <a:xfrm>
            <a:off x="1091519" y="2696968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 flipV="1">
            <a:off x="2055216" y="2780890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142834" y="2696968"/>
            <a:ext cx="402674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66128" y="2708920"/>
            <a:ext cx="2356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(※ </a:t>
            </a:r>
            <a:r>
              <a:rPr lang="ko-KR" altLang="en-US" sz="800" b="0" dirty="0" err="1" smtClean="0"/>
              <a:t>챌린지리그</a:t>
            </a:r>
            <a:r>
              <a:rPr lang="ko-KR" altLang="en-US" sz="800" b="0" dirty="0" smtClean="0"/>
              <a:t> 작품은 유료 판매가 불가능합니다</a:t>
            </a:r>
            <a:r>
              <a:rPr lang="en-US" altLang="ko-KR" sz="800" b="0" dirty="0" smtClean="0"/>
              <a:t>.)</a:t>
            </a:r>
            <a:endParaRPr lang="ko-KR" altLang="en-US" sz="800" b="0" dirty="0"/>
          </a:p>
        </p:txBody>
      </p:sp>
      <p:sp>
        <p:nvSpPr>
          <p:cNvPr id="34" name="타원 33"/>
          <p:cNvSpPr/>
          <p:nvPr/>
        </p:nvSpPr>
        <p:spPr>
          <a:xfrm>
            <a:off x="300916" y="265489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09644" y="32779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850211" y="56612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32660" y="38716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29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442389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회차</a:t>
                      </a:r>
                      <a:r>
                        <a:rPr lang="ko-KR" altLang="en-US" sz="1000" baseline="0" dirty="0" smtClean="0"/>
                        <a:t> 수정 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err="1" smtClean="0"/>
                        <a:t>내작품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ko-KR" altLang="en-US" sz="1000" baseline="0" dirty="0" err="1" smtClean="0"/>
                        <a:t>회차</a:t>
                      </a:r>
                      <a:r>
                        <a:rPr lang="ko-KR" altLang="en-US" sz="1000" baseline="0" dirty="0" smtClean="0"/>
                        <a:t> 수정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163618"/>
              </p:ext>
            </p:extLst>
          </p:nvPr>
        </p:nvGraphicFramePr>
        <p:xfrm>
          <a:off x="6084168" y="957282"/>
          <a:ext cx="2784866" cy="2536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 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회차</a:t>
                      </a:r>
                      <a:r>
                        <a:rPr lang="ko-KR" altLang="en-US" sz="1000" dirty="0" smtClean="0"/>
                        <a:t> 번호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가격 선택 박스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입력되어 있는 가격 정보 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입력되어 있는 제목 정보 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내용 입력 창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입력되어 있는 내용 정보 표시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사용자가 텍스트 입력함에 따라 입력 글자 수 자동으로 표시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 완료 버튼</a:t>
                      </a:r>
                      <a:r>
                        <a:rPr lang="en-US" altLang="ko-KR" sz="1000" dirty="0" smtClean="0"/>
                        <a:t>.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클릭 시 해당 게시물 정보 갱신</a:t>
                      </a:r>
                      <a:r>
                        <a:rPr lang="en-US" altLang="ko-KR" sz="1000" dirty="0" smtClean="0"/>
                        <a:t>. [</a:t>
                      </a:r>
                      <a:r>
                        <a:rPr lang="ko-KR" altLang="en-US" sz="1000" baseline="0" dirty="0" smtClean="0"/>
                        <a:t>개별작품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으로 이동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baseline="0" dirty="0" smtClean="0"/>
                        <a:t>개별작품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으로 이동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42</a:t>
            </a:fld>
            <a:endParaRPr lang="ko-KR" altLang="en-US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35641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569922"/>
              </p:ext>
            </p:extLst>
          </p:nvPr>
        </p:nvGraphicFramePr>
        <p:xfrm>
          <a:off x="452688" y="1196752"/>
          <a:ext cx="298849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395771"/>
              </p:ext>
            </p:extLst>
          </p:nvPr>
        </p:nvGraphicFramePr>
        <p:xfrm>
          <a:off x="4463854" y="1218644"/>
          <a:ext cx="1281342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 글쓰기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558" y="3367996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03528" y="6160916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27584" y="3393958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9552" y="3865437"/>
            <a:ext cx="5040560" cy="17238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40211" y="5661248"/>
            <a:ext cx="1625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2000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503528" y="3140968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   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|    3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73090" y="3865437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3090" y="3865437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277607" y="6327312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74" name="타원 73"/>
          <p:cNvSpPr/>
          <p:nvPr/>
        </p:nvSpPr>
        <p:spPr>
          <a:xfrm>
            <a:off x="3098297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01023" y="6327312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완료</a:t>
            </a:r>
          </a:p>
        </p:txBody>
      </p:sp>
      <p:sp>
        <p:nvSpPr>
          <p:cNvPr id="75" name="타원 74"/>
          <p:cNvSpPr/>
          <p:nvPr/>
        </p:nvSpPr>
        <p:spPr>
          <a:xfrm>
            <a:off x="1701281" y="623731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0558" y="2708920"/>
            <a:ext cx="59824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가격 설정</a:t>
            </a:r>
            <a:endParaRPr lang="ko-KR" altLang="en-US" sz="800" b="0" dirty="0"/>
          </a:p>
        </p:txBody>
      </p:sp>
      <p:sp>
        <p:nvSpPr>
          <p:cNvPr id="30" name="직사각형 29"/>
          <p:cNvSpPr/>
          <p:nvPr/>
        </p:nvSpPr>
        <p:spPr>
          <a:xfrm>
            <a:off x="1091519" y="2696968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이등변 삼각형 30"/>
          <p:cNvSpPr/>
          <p:nvPr/>
        </p:nvSpPr>
        <p:spPr>
          <a:xfrm flipV="1">
            <a:off x="2055216" y="2780890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142834" y="2696968"/>
            <a:ext cx="473206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366128" y="2708920"/>
            <a:ext cx="2356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(※ </a:t>
            </a:r>
            <a:r>
              <a:rPr lang="ko-KR" altLang="en-US" sz="800" b="0" dirty="0" err="1" smtClean="0"/>
              <a:t>챌린지리그</a:t>
            </a:r>
            <a:r>
              <a:rPr lang="ko-KR" altLang="en-US" sz="800" b="0" dirty="0" smtClean="0"/>
              <a:t> 작품은 유료 판매가 불가능합니다</a:t>
            </a:r>
            <a:r>
              <a:rPr lang="en-US" altLang="ko-KR" sz="800" b="0" dirty="0" smtClean="0"/>
              <a:t>.)</a:t>
            </a:r>
            <a:endParaRPr lang="ko-KR" altLang="en-US" sz="800" b="0" dirty="0"/>
          </a:p>
        </p:txBody>
      </p:sp>
      <p:sp>
        <p:nvSpPr>
          <p:cNvPr id="34" name="타원 33"/>
          <p:cNvSpPr/>
          <p:nvPr/>
        </p:nvSpPr>
        <p:spPr>
          <a:xfrm>
            <a:off x="300916" y="265489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09644" y="32779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850211" y="56612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32660" y="38716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8966" y="3383762"/>
            <a:ext cx="511679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신세계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9756" y="3959942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작품 내용</a:t>
            </a:r>
          </a:p>
        </p:txBody>
      </p:sp>
    </p:spTree>
    <p:extLst>
      <p:ext uri="{BB962C8B-B14F-4D97-AF65-F5344CB8AC3E}">
        <p14:creationId xmlns:p14="http://schemas.microsoft.com/office/powerpoint/2010/main" val="1473817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81930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신규 작품 등록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err="1" smtClean="0"/>
                        <a:t>내작품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ko-KR" altLang="en-US" sz="1000" baseline="0" dirty="0" smtClean="0"/>
                        <a:t>신규 작품 등록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727312"/>
              </p:ext>
            </p:extLst>
          </p:nvPr>
        </p:nvGraphicFramePr>
        <p:xfrm>
          <a:off x="6084168" y="957282"/>
          <a:ext cx="2784866" cy="2160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 명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</a:t>
                      </a:r>
                      <a:r>
                        <a:rPr lang="en-US" altLang="ko-KR" sz="1000" dirty="0" smtClean="0"/>
                        <a:t>– 30</a:t>
                      </a:r>
                      <a:r>
                        <a:rPr lang="ko-KR" altLang="en-US" sz="1000" dirty="0" smtClean="0"/>
                        <a:t>자 이내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내용 입력 창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- 3,000</a:t>
                      </a:r>
                      <a:r>
                        <a:rPr lang="ko-KR" altLang="en-US" sz="1000" dirty="0" smtClean="0"/>
                        <a:t>자 이내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사용자가 텍스트 입력함에 따라 입력 글자 수 자동으로 표시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등록 완료 버튼</a:t>
                      </a:r>
                      <a:r>
                        <a:rPr lang="en-US" altLang="ko-KR" sz="1000" dirty="0" smtClean="0"/>
                        <a:t>.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클릭 시 해당 게시물 공지사항에 등록</a:t>
                      </a:r>
                      <a:r>
                        <a:rPr lang="en-US" altLang="ko-KR" sz="1000" dirty="0" smtClean="0"/>
                        <a:t>. [</a:t>
                      </a:r>
                      <a:r>
                        <a:rPr lang="ko-KR" altLang="en-US" sz="1000" baseline="0" dirty="0" smtClean="0"/>
                        <a:t>개별작품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으로 이동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baseline="0" dirty="0" smtClean="0"/>
                        <a:t>개별작품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으로 이동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43</a:t>
            </a:fld>
            <a:endParaRPr lang="ko-KR" altLang="en-US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745622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79085"/>
              </p:ext>
            </p:extLst>
          </p:nvPr>
        </p:nvGraphicFramePr>
        <p:xfrm>
          <a:off x="452688" y="1196752"/>
          <a:ext cx="298849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268161"/>
              </p:ext>
            </p:extLst>
          </p:nvPr>
        </p:nvGraphicFramePr>
        <p:xfrm>
          <a:off x="4463854" y="1218644"/>
          <a:ext cx="1281342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558" y="2654904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03528" y="5447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27584" y="2680866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9552" y="3152345"/>
            <a:ext cx="5040560" cy="17238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40211" y="4948156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73090" y="3152345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3090" y="3152345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277607" y="5614220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74" name="타원 73"/>
          <p:cNvSpPr/>
          <p:nvPr/>
        </p:nvSpPr>
        <p:spPr>
          <a:xfrm>
            <a:off x="3098297" y="55242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01023" y="5614220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등록 완료</a:t>
            </a:r>
          </a:p>
        </p:txBody>
      </p:sp>
      <p:sp>
        <p:nvSpPr>
          <p:cNvPr id="75" name="타원 74"/>
          <p:cNvSpPr/>
          <p:nvPr/>
        </p:nvSpPr>
        <p:spPr>
          <a:xfrm>
            <a:off x="1701281" y="55242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850211" y="49481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32660" y="315858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503528" y="265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409644" y="25649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45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63376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신규 작품 등록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err="1" smtClean="0"/>
                        <a:t>내작품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&gt; </a:t>
                      </a:r>
                      <a:r>
                        <a:rPr lang="ko-KR" altLang="en-US" sz="1000" baseline="0" dirty="0" smtClean="0"/>
                        <a:t>신규 작품 등록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386612"/>
              </p:ext>
            </p:extLst>
          </p:nvPr>
        </p:nvGraphicFramePr>
        <p:xfrm>
          <a:off x="6084168" y="957282"/>
          <a:ext cx="2784866" cy="2160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 명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제목 </a:t>
                      </a:r>
                      <a:r>
                        <a:rPr lang="en-US" altLang="ko-KR" sz="1000" dirty="0" smtClean="0"/>
                        <a:t>– 30</a:t>
                      </a:r>
                      <a:r>
                        <a:rPr lang="ko-KR" altLang="en-US" sz="1000" dirty="0" smtClean="0"/>
                        <a:t>자 이내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내용 입력 창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- 3,000</a:t>
                      </a:r>
                      <a:r>
                        <a:rPr lang="ko-KR" altLang="en-US" sz="1000" dirty="0" smtClean="0"/>
                        <a:t>자 이내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사용자가 텍스트 입력함에 따라 입력 글자 수 자동으로 표시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수정 완료 버튼</a:t>
                      </a:r>
                      <a:r>
                        <a:rPr lang="en-US" altLang="ko-KR" sz="1000" dirty="0" smtClean="0"/>
                        <a:t>.</a:t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클릭 시 해당 게시물 정보 갱신</a:t>
                      </a:r>
                      <a:r>
                        <a:rPr lang="en-US" altLang="ko-KR" sz="1000" dirty="0" smtClean="0"/>
                        <a:t>. [</a:t>
                      </a:r>
                      <a:r>
                        <a:rPr lang="ko-KR" altLang="en-US" sz="1000" baseline="0" dirty="0" smtClean="0"/>
                        <a:t>개별작품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으로 이동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  <a:tr h="250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baseline="0" dirty="0" smtClean="0"/>
                        <a:t>개별작품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r>
                        <a:rPr lang="en-US" altLang="ko-KR" sz="1000" baseline="0" dirty="0" smtClean="0"/>
                        <a:t>]</a:t>
                      </a:r>
                      <a:r>
                        <a:rPr lang="ko-KR" altLang="en-US" sz="1000" baseline="0" dirty="0" smtClean="0"/>
                        <a:t>으로 이동</a:t>
                      </a:r>
                      <a:endParaRPr lang="ko-KR" altLang="en-US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44</a:t>
            </a:fld>
            <a:endParaRPr lang="ko-KR" altLang="en-US"/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149490"/>
              </p:ext>
            </p:extLst>
          </p:nvPr>
        </p:nvGraphicFramePr>
        <p:xfrm>
          <a:off x="452688" y="1556792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rgbClr val="FF0000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216198"/>
              </p:ext>
            </p:extLst>
          </p:nvPr>
        </p:nvGraphicFramePr>
        <p:xfrm>
          <a:off x="452688" y="1196752"/>
          <a:ext cx="298849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65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569750"/>
              </p:ext>
            </p:extLst>
          </p:nvPr>
        </p:nvGraphicFramePr>
        <p:xfrm>
          <a:off x="4463854" y="1218644"/>
          <a:ext cx="1281342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440866" y="193037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 등록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0558" y="2654904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제목</a:t>
            </a:r>
            <a:endParaRPr lang="ko-KR" altLang="en-US" sz="800" b="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503528" y="2211479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03528" y="544782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27584" y="2680866"/>
            <a:ext cx="4752528" cy="2554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39552" y="3152345"/>
            <a:ext cx="5040560" cy="172380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40211" y="4948156"/>
            <a:ext cx="1625334" cy="25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입력 글자 수 </a:t>
            </a:r>
            <a:r>
              <a:rPr lang="en-US" altLang="ko-KR" sz="800" b="0" dirty="0" smtClean="0">
                <a:solidFill>
                  <a:schemeClr val="bg1">
                    <a:lumMod val="50000"/>
                  </a:schemeClr>
                </a:solidFill>
              </a:rPr>
              <a:t>0 / 3000</a:t>
            </a:r>
            <a:r>
              <a:rPr lang="ko-KR" altLang="en-US" sz="800" b="0" dirty="0" smtClean="0">
                <a:solidFill>
                  <a:schemeClr val="bg1">
                    <a:lumMod val="50000"/>
                  </a:schemeClr>
                </a:solidFill>
              </a:rPr>
              <a:t>자</a:t>
            </a:r>
            <a:endParaRPr lang="ko-KR" altLang="en-US" sz="8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270558" y="221147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67544" y="2326406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유년의 상처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73090" y="3152345"/>
            <a:ext cx="107022" cy="17238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73090" y="3152345"/>
            <a:ext cx="107022" cy="4996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277607" y="5614220"/>
            <a:ext cx="1258809" cy="34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74" name="타원 73"/>
          <p:cNvSpPr/>
          <p:nvPr/>
        </p:nvSpPr>
        <p:spPr>
          <a:xfrm>
            <a:off x="3098297" y="55242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801023" y="5614220"/>
            <a:ext cx="1258809" cy="3420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수정 완료</a:t>
            </a:r>
          </a:p>
        </p:txBody>
      </p:sp>
      <p:sp>
        <p:nvSpPr>
          <p:cNvPr id="75" name="타원 74"/>
          <p:cNvSpPr/>
          <p:nvPr/>
        </p:nvSpPr>
        <p:spPr>
          <a:xfrm>
            <a:off x="1701281" y="55242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850211" y="49481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32660" y="315858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503528" y="2654904"/>
            <a:ext cx="507658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409644" y="256490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8966" y="2636912"/>
            <a:ext cx="19559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휴재 공지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] 11/03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일은 휴재 합니다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9756" y="3213092"/>
            <a:ext cx="65274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공지 내용</a:t>
            </a:r>
          </a:p>
        </p:txBody>
      </p:sp>
    </p:spTree>
    <p:extLst>
      <p:ext uri="{BB962C8B-B14F-4D97-AF65-F5344CB8AC3E}">
        <p14:creationId xmlns:p14="http://schemas.microsoft.com/office/powerpoint/2010/main" val="41788100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170000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/>
                <a:gridCol w="1080120"/>
                <a:gridCol w="936104"/>
                <a:gridCol w="3672408"/>
                <a:gridCol w="864096"/>
                <a:gridCol w="1061072"/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쿠폰 보유 현황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smtClean="0"/>
                        <a:t>쿠폰 보유 현황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02579"/>
              </p:ext>
            </p:extLst>
          </p:nvPr>
        </p:nvGraphicFramePr>
        <p:xfrm>
          <a:off x="6084168" y="957282"/>
          <a:ext cx="2784866" cy="150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쿠폰 충전 버튼 </a:t>
                      </a:r>
                      <a:r>
                        <a:rPr lang="en-US" altLang="ko-KR" sz="1000" dirty="0" smtClean="0"/>
                        <a:t>– [</a:t>
                      </a:r>
                      <a:r>
                        <a:rPr lang="ko-KR" altLang="en-US" sz="1000" dirty="0" smtClean="0"/>
                        <a:t>쿠폰 충전하기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 화면으로 이동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쿠폰 보유 현황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쿠폰 구매 내역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충전일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충전금액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결제 수단 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쿠폰 사용 내역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쿠폰 사용일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사용금액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작품명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회차명</a:t>
                      </a:r>
                      <a:r>
                        <a:rPr lang="ko-KR" altLang="en-US" sz="1000" dirty="0" smtClean="0"/>
                        <a:t> 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pSp>
        <p:nvGrpSpPr>
          <p:cNvPr id="2" name="그룹 33"/>
          <p:cNvGrpSpPr/>
          <p:nvPr/>
        </p:nvGrpSpPr>
        <p:grpSpPr>
          <a:xfrm>
            <a:off x="323529" y="1124744"/>
            <a:ext cx="5328591" cy="5472608"/>
            <a:chOff x="251520" y="836712"/>
            <a:chExt cx="6307693" cy="568863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78632" y="2384080"/>
            <a:ext cx="4201380" cy="3925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121639"/>
              </p:ext>
            </p:extLst>
          </p:nvPr>
        </p:nvGraphicFramePr>
        <p:xfrm>
          <a:off x="452688" y="1700808"/>
          <a:ext cx="33176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888"/>
                <a:gridCol w="672042"/>
                <a:gridCol w="585672"/>
                <a:gridCol w="585672"/>
                <a:gridCol w="585672"/>
                <a:gridCol w="5856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</a:rPr>
                        <a:t>My Page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452688" y="2060848"/>
          <a:ext cx="3903290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0658"/>
                <a:gridCol w="780658"/>
                <a:gridCol w="780658"/>
                <a:gridCol w="780658"/>
                <a:gridCol w="78065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쿠폰 보유 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정산신청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27981" y="3465006"/>
            <a:ext cx="3623886" cy="772219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7589" y="3068959"/>
            <a:ext cx="976549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쿠폰 충전 내역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27713" y="4625336"/>
            <a:ext cx="3661571" cy="99990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pPr algn="ctr"/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1915" y="4329101"/>
            <a:ext cx="976549" cy="296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쿠폰 사용 내역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35896" y="2624861"/>
            <a:ext cx="674257" cy="300083"/>
          </a:xfrm>
          <a:prstGeom prst="roundRect">
            <a:avLst>
              <a:gd name="adj" fmla="val 9447"/>
            </a:avLst>
          </a:prstGeom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충전 하기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65689" y="3774524"/>
            <a:ext cx="2629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2015. 01. 01. 12:12    |    100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|   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신용카드 </a:t>
            </a:r>
            <a:endPara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2014. 12. 12. 12:12    |    200 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|</a:t>
            </a:r>
            <a:r>
              <a:rPr lang="ko-KR" altLang="en-US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  신용카드</a:t>
            </a:r>
            <a:r>
              <a:rPr lang="en-US" altLang="ko-KR" sz="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27714" y="4986070"/>
            <a:ext cx="366157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2015. 01. 01. 12:12    |    10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어둠의 기사   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| 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12</a:t>
            </a:r>
            <a:r>
              <a:rPr lang="ko-KR" altLang="en-US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</a:t>
            </a:r>
            <a:r>
              <a:rPr lang="en-US" altLang="ko-KR" sz="7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바다가 부르는 소리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2076" y="2564904"/>
            <a:ext cx="16979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현재 보유 쿠폰 </a:t>
            </a:r>
            <a:r>
              <a:rPr lang="en-US" altLang="ko-KR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   129 </a:t>
            </a:r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27981" y="3465006"/>
            <a:ext cx="3661303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50285" y="347828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충전일</a:t>
            </a:r>
            <a:endParaRPr lang="ko-KR" alt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2010352" y="347828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smtClean="0"/>
              <a:t>충전금액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2684968" y="347828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결제수단</a:t>
            </a:r>
            <a:endParaRPr lang="ko-KR" altLang="en-US" sz="800" dirty="0"/>
          </a:p>
        </p:txBody>
      </p:sp>
      <p:sp>
        <p:nvSpPr>
          <p:cNvPr id="47" name="직사각형 46"/>
          <p:cNvSpPr/>
          <p:nvPr/>
        </p:nvSpPr>
        <p:spPr>
          <a:xfrm>
            <a:off x="727981" y="4625336"/>
            <a:ext cx="3661303" cy="29065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50285" y="4638619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사용일</a:t>
            </a:r>
            <a:endParaRPr lang="ko-KR" alt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1763688" y="463861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사</a:t>
            </a:r>
            <a:r>
              <a:rPr lang="ko-KR" altLang="en-US" sz="800" dirty="0"/>
              <a:t>용</a:t>
            </a:r>
            <a:r>
              <a:rPr lang="ko-KR" altLang="en-US" sz="800" dirty="0" smtClean="0"/>
              <a:t>금액</a:t>
            </a:r>
            <a:endParaRPr lang="ko-KR" alt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2413755" y="4638619"/>
            <a:ext cx="50206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dirty="0" smtClean="0"/>
              <a:t>작품 명</a:t>
            </a:r>
            <a:endParaRPr lang="ko-KR" alt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3275856" y="4638619"/>
            <a:ext cx="50206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err="1" smtClean="0"/>
              <a:t>회차</a:t>
            </a:r>
            <a:r>
              <a:rPr lang="ko-KR" altLang="en-US" sz="800" dirty="0" smtClean="0"/>
              <a:t> 명</a:t>
            </a:r>
            <a:endParaRPr lang="ko-KR" altLang="en-US" sz="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357054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/>
                <a:gridCol w="1080120"/>
                <a:gridCol w="936104"/>
                <a:gridCol w="3672408"/>
                <a:gridCol w="864096"/>
                <a:gridCol w="1061072"/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쿠폰 구매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쿠폰충전</a:t>
                      </a:r>
                      <a:r>
                        <a:rPr lang="en-US" altLang="ko-KR" sz="1000" dirty="0" smtClean="0"/>
                        <a:t> &gt; </a:t>
                      </a:r>
                      <a:r>
                        <a:rPr lang="ko-KR" altLang="en-US" sz="1000" dirty="0" smtClean="0"/>
                        <a:t>쿠폰 구매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148647"/>
              </p:ext>
            </p:extLst>
          </p:nvPr>
        </p:nvGraphicFramePr>
        <p:xfrm>
          <a:off x="6084168" y="957282"/>
          <a:ext cx="2784866" cy="82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충전 금액 선택 라디오버튼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결제수단 선택 라디오버튼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결제요청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결제 모듈로 연동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pSp>
        <p:nvGrpSpPr>
          <p:cNvPr id="2" name="그룹 33"/>
          <p:cNvGrpSpPr/>
          <p:nvPr/>
        </p:nvGrpSpPr>
        <p:grpSpPr>
          <a:xfrm>
            <a:off x="323529" y="1124744"/>
            <a:ext cx="5328591" cy="5472608"/>
            <a:chOff x="251520" y="836712"/>
            <a:chExt cx="6307693" cy="568863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930455"/>
              </p:ext>
            </p:extLst>
          </p:nvPr>
        </p:nvGraphicFramePr>
        <p:xfrm>
          <a:off x="452688" y="1700808"/>
          <a:ext cx="33176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888"/>
                <a:gridCol w="672042"/>
                <a:gridCol w="585672"/>
                <a:gridCol w="585672"/>
                <a:gridCol w="585672"/>
                <a:gridCol w="5856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My Page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쿠폰충전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1457" y="2144759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충전하기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71949" y="2576807"/>
            <a:ext cx="4348123" cy="30008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충전 금액 선택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4672" y="2936846"/>
            <a:ext cx="33810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3,000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18" name="타원 17"/>
          <p:cNvSpPr/>
          <p:nvPr/>
        </p:nvSpPr>
        <p:spPr>
          <a:xfrm>
            <a:off x="1168744" y="3006374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14672" y="3188874"/>
            <a:ext cx="33810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 + 5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	5,000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20" name="타원 19"/>
          <p:cNvSpPr/>
          <p:nvPr/>
        </p:nvSpPr>
        <p:spPr>
          <a:xfrm>
            <a:off x="1168744" y="3258402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14672" y="3440902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100 + 10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10,000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68744" y="3510430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14672" y="3692930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300 + 45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30,000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26" name="타원 25"/>
          <p:cNvSpPr/>
          <p:nvPr/>
        </p:nvSpPr>
        <p:spPr>
          <a:xfrm>
            <a:off x="1168744" y="3762458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414672" y="3944959"/>
            <a:ext cx="34515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500 + 100 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쿠폰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		50,000</a:t>
            </a: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</a:p>
        </p:txBody>
      </p:sp>
      <p:sp>
        <p:nvSpPr>
          <p:cNvPr id="28" name="타원 27"/>
          <p:cNvSpPr/>
          <p:nvPr/>
        </p:nvSpPr>
        <p:spPr>
          <a:xfrm>
            <a:off x="1168744" y="4014487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3444" y="4497069"/>
            <a:ext cx="4348123" cy="30008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 수단 선택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6167" y="4857108"/>
            <a:ext cx="620683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신용카드</a:t>
            </a:r>
          </a:p>
        </p:txBody>
      </p:sp>
      <p:sp>
        <p:nvSpPr>
          <p:cNvPr id="31" name="타원 30"/>
          <p:cNvSpPr/>
          <p:nvPr/>
        </p:nvSpPr>
        <p:spPr>
          <a:xfrm>
            <a:off x="1160239" y="4926636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06167" y="5109136"/>
            <a:ext cx="761747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휴대폰 결제</a:t>
            </a:r>
          </a:p>
        </p:txBody>
      </p:sp>
      <p:sp>
        <p:nvSpPr>
          <p:cNvPr id="37" name="타원 36"/>
          <p:cNvSpPr/>
          <p:nvPr/>
        </p:nvSpPr>
        <p:spPr>
          <a:xfrm>
            <a:off x="1160239" y="5178664"/>
            <a:ext cx="144016" cy="13792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2087580" y="5745159"/>
            <a:ext cx="1867253" cy="216023"/>
          </a:xfrm>
          <a:prstGeom prst="roundRect">
            <a:avLst>
              <a:gd name="adj" fmla="val 944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결제 요청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48855" y="298533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48855" y="48366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846850" y="566060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187275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판매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정산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smtClean="0"/>
                        <a:t>판매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정산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980307"/>
              </p:ext>
            </p:extLst>
          </p:nvPr>
        </p:nvGraphicFramePr>
        <p:xfrm>
          <a:off x="6323638" y="692696"/>
          <a:ext cx="2784866" cy="51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작품판매 현황 리스트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선택된 년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월에 해당하는 판매 금액 표시</a:t>
                      </a:r>
                      <a:r>
                        <a:rPr lang="en-US" altLang="ko-KR" sz="1000" dirty="0" smtClean="0"/>
                        <a:t>. 10</a:t>
                      </a:r>
                      <a:r>
                        <a:rPr lang="ko-KR" altLang="en-US" sz="1000" dirty="0" smtClean="0"/>
                        <a:t>개씩 </a:t>
                      </a:r>
                      <a:r>
                        <a:rPr lang="ko-KR" altLang="en-US" sz="1000" dirty="0" err="1" smtClean="0"/>
                        <a:t>리스팅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같은 작품의 같은 </a:t>
                      </a:r>
                      <a:r>
                        <a:rPr lang="ko-KR" altLang="en-US" sz="1000" dirty="0" err="1" smtClean="0"/>
                        <a:t>회차여도</a:t>
                      </a:r>
                      <a:r>
                        <a:rPr lang="ko-KR" altLang="en-US" sz="1000" dirty="0" smtClean="0"/>
                        <a:t> 단가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정산 비율이 변동될 경우 별도로 계산하여 표기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구성정보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ko-KR" altLang="en-US" sz="1000" baseline="0" dirty="0" err="1" smtClean="0"/>
                        <a:t>작품명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회차명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단가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판매수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정산비율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정산금액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en-US" altLang="ko-KR" sz="1000" baseline="0" dirty="0" smtClean="0"/>
                        <a:t>- Default</a:t>
                      </a:r>
                      <a:r>
                        <a:rPr lang="ko-KR" altLang="en-US" sz="1000" baseline="0" dirty="0" smtClean="0"/>
                        <a:t>는 현재 년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월 정보 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년도 선택박스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Default</a:t>
                      </a:r>
                      <a:r>
                        <a:rPr lang="ko-KR" altLang="en-US" sz="1000" baseline="0" dirty="0" smtClean="0"/>
                        <a:t>는 현재 날짜 기준 올해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월 선택박스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Default</a:t>
                      </a:r>
                      <a:r>
                        <a:rPr lang="ko-KR" altLang="en-US" sz="1000" baseline="0" dirty="0" smtClean="0"/>
                        <a:t>는 현재 날짜 기준 월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리스트가 </a:t>
                      </a:r>
                      <a:r>
                        <a:rPr lang="en-US" altLang="ko-KR" sz="1000" dirty="0" smtClean="0"/>
                        <a:t>10</a:t>
                      </a:r>
                      <a:r>
                        <a:rPr lang="ko-KR" altLang="en-US" sz="1000" dirty="0" smtClean="0"/>
                        <a:t>건을 넘어갈 경우 페이지 넘버링 버튼 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수익금 잔액 현황 표시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잔액 </a:t>
                      </a:r>
                      <a:r>
                        <a:rPr lang="en-US" altLang="ko-KR" sz="1000" dirty="0" smtClean="0"/>
                        <a:t>= </a:t>
                      </a:r>
                      <a:r>
                        <a:rPr lang="ko-KR" altLang="en-US" sz="1000" dirty="0" smtClean="0"/>
                        <a:t>누적 수익금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환급 금액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환급신청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환급 신청서 </a:t>
                      </a:r>
                      <a:r>
                        <a:rPr lang="ko-KR" altLang="en-US" sz="1000" dirty="0" err="1" smtClean="0"/>
                        <a:t>팝업창</a:t>
                      </a:r>
                      <a:r>
                        <a:rPr lang="ko-KR" altLang="en-US" sz="1000" dirty="0" smtClean="0"/>
                        <a:t> 생성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수익금 잔액이 </a:t>
                      </a:r>
                      <a:r>
                        <a:rPr lang="en-US" altLang="ko-KR" sz="1000" dirty="0" smtClean="0"/>
                        <a:t>100,000 </a:t>
                      </a:r>
                      <a:r>
                        <a:rPr lang="ko-KR" altLang="en-US" sz="1000" dirty="0" smtClean="0"/>
                        <a:t>미만일 경우 알림 </a:t>
                      </a:r>
                      <a:r>
                        <a:rPr lang="ko-KR" altLang="en-US" sz="1000" dirty="0" err="1" smtClean="0"/>
                        <a:t>팝업창</a:t>
                      </a:r>
                      <a:r>
                        <a:rPr lang="ko-KR" altLang="en-US" sz="1000" dirty="0" smtClean="0"/>
                        <a:t> 생성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환급 신청을 위한 수익금 잔액이 부족합니다</a:t>
                      </a:r>
                      <a:r>
                        <a:rPr lang="en-US" altLang="ko-KR" sz="1000" dirty="0" smtClean="0"/>
                        <a:t>.”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환급내역 리스트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환급신청서 제출 후 관리자가 환급 완료처리를 해주면 리스트에 표시됨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- 10</a:t>
                      </a:r>
                      <a:r>
                        <a:rPr lang="ko-KR" altLang="en-US" sz="1000" dirty="0" smtClean="0"/>
                        <a:t>개씩 표시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구성 정보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ko-KR" altLang="en-US" sz="1000" dirty="0" smtClean="0"/>
                        <a:t>신청일자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입금일자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입금액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입금은행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예금주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리스트가 </a:t>
                      </a:r>
                      <a:r>
                        <a:rPr lang="en-US" altLang="ko-KR" sz="1000" dirty="0" smtClean="0"/>
                        <a:t>10</a:t>
                      </a:r>
                      <a:r>
                        <a:rPr lang="ko-KR" altLang="en-US" sz="1000" dirty="0" smtClean="0"/>
                        <a:t>건을 넘어갈 경우 페이지 넘버링 버튼 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39552" y="2146568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작품 판매 현황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21781"/>
              </p:ext>
            </p:extLst>
          </p:nvPr>
        </p:nvGraphicFramePr>
        <p:xfrm>
          <a:off x="506641" y="2499752"/>
          <a:ext cx="4785438" cy="1203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7573"/>
                <a:gridCol w="1251562"/>
                <a:gridCol w="576064"/>
                <a:gridCol w="720080"/>
                <a:gridCol w="642586"/>
                <a:gridCol w="797573"/>
              </a:tblGrid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작품명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회차명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단가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원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판매수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정산 비율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정산금액</a:t>
                      </a:r>
                      <a:r>
                        <a:rPr lang="en-US" altLang="ko-KR" sz="800" dirty="0" smtClean="0"/>
                        <a:t>(</a:t>
                      </a:r>
                      <a:r>
                        <a:rPr lang="ko-KR" altLang="en-US" sz="800" dirty="0" smtClean="0"/>
                        <a:t>원</a:t>
                      </a:r>
                      <a:r>
                        <a:rPr lang="en-US" altLang="ko-KR" sz="800" dirty="0" smtClean="0"/>
                        <a:t>)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23</a:t>
                      </a:r>
                      <a:r>
                        <a:rPr lang="ko-KR" altLang="en-US" sz="800" dirty="0" smtClean="0"/>
                        <a:t>회 꿈꾸는 소녀와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1,800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90,000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24</a:t>
                      </a:r>
                      <a:r>
                        <a:rPr lang="ko-KR" altLang="en-US" sz="800" dirty="0" smtClean="0"/>
                        <a:t>화 희망의 나라로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1800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90,000</a:t>
                      </a:r>
                      <a:endParaRPr lang="ko-KR" altLang="en-US" sz="800" dirty="0" smtClean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영원한 사랑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23</a:t>
                      </a:r>
                      <a:r>
                        <a:rPr lang="ko-KR" altLang="en-US" sz="800" dirty="0" smtClean="0"/>
                        <a:t>화 꿈꾸는 소녀와</a:t>
                      </a:r>
                      <a:r>
                        <a:rPr lang="en-US" altLang="ko-KR" sz="800" dirty="0" smtClean="0"/>
                        <a:t>…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30,000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/>
                        <a:t>신세계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/>
                        <a:t>3</a:t>
                      </a:r>
                      <a:r>
                        <a:rPr lang="ko-KR" altLang="en-US" sz="800" dirty="0" smtClean="0"/>
                        <a:t>화 천지개벽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150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50%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7,500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89992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339752" y="2132856"/>
            <a:ext cx="792088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이등변 삼각형 32"/>
          <p:cNvSpPr/>
          <p:nvPr/>
        </p:nvSpPr>
        <p:spPr>
          <a:xfrm flipV="1">
            <a:off x="2991320" y="2216778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339752" y="2151899"/>
            <a:ext cx="498855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2015 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467783" y="2132856"/>
            <a:ext cx="816185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이등변 삼각형 37"/>
          <p:cNvSpPr/>
          <p:nvPr/>
        </p:nvSpPr>
        <p:spPr>
          <a:xfrm flipV="1">
            <a:off x="4139952" y="2216778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482930" y="2139313"/>
            <a:ext cx="32573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endParaRPr lang="ko-KR" altLang="en-US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31840" y="2151899"/>
            <a:ext cx="29367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52782" y="2139313"/>
            <a:ext cx="293670" cy="275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39552" y="4149080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수익금 정산</a:t>
            </a:r>
          </a:p>
        </p:txBody>
      </p:sp>
      <p:sp>
        <p:nvSpPr>
          <p:cNvPr id="43" name="타원 42"/>
          <p:cNvSpPr/>
          <p:nvPr/>
        </p:nvSpPr>
        <p:spPr>
          <a:xfrm>
            <a:off x="323528" y="437484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305821"/>
              </p:ext>
            </p:extLst>
          </p:nvPr>
        </p:nvGraphicFramePr>
        <p:xfrm>
          <a:off x="506641" y="5272618"/>
          <a:ext cx="4785440" cy="1203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7088"/>
                <a:gridCol w="957088"/>
                <a:gridCol w="957088"/>
                <a:gridCol w="957088"/>
                <a:gridCol w="957088"/>
              </a:tblGrid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신청일자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입금일자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입금액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입금은행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예금주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  <a:tr h="240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2015.09.25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300,000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하나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홍길동</a:t>
                      </a:r>
                      <a:endParaRPr lang="ko-KR" altLang="en-US" sz="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440866" y="4437112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수익금 잔액 현황 </a:t>
            </a:r>
            <a:r>
              <a:rPr lang="en-US" altLang="ko-KR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10,200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원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2195736" y="4437113"/>
            <a:ext cx="1075165" cy="216023"/>
          </a:xfrm>
          <a:prstGeom prst="roundRect">
            <a:avLst>
              <a:gd name="adj" fmla="val 944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환급신청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39552" y="5013176"/>
            <a:ext cx="1512168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환급 내역</a:t>
            </a: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004843"/>
              </p:ext>
            </p:extLst>
          </p:nvPr>
        </p:nvGraphicFramePr>
        <p:xfrm>
          <a:off x="452688" y="1556792"/>
          <a:ext cx="4479349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회원탈퇴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직사각형 48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917939"/>
              </p:ext>
            </p:extLst>
          </p:nvPr>
        </p:nvGraphicFramePr>
        <p:xfrm>
          <a:off x="452688" y="1196752"/>
          <a:ext cx="354324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731"/>
                <a:gridCol w="625503"/>
                <a:gridCol w="625503"/>
                <a:gridCol w="625503"/>
                <a:gridCol w="625503"/>
                <a:gridCol w="62550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80628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085936" y="118828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4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124145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561462" y="4664169"/>
            <a:ext cx="3041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(※ </a:t>
            </a:r>
            <a:r>
              <a:rPr lang="ko-KR" altLang="en-US" sz="800" b="0" dirty="0" smtClean="0"/>
              <a:t>환급 신청은 수익금 잔액이 </a:t>
            </a:r>
            <a:r>
              <a:rPr lang="en-US" altLang="ko-KR" sz="800" b="0" dirty="0" smtClean="0"/>
              <a:t>100,000</a:t>
            </a:r>
            <a:r>
              <a:rPr lang="ko-KR" altLang="en-US" sz="800" b="0" dirty="0" smtClean="0"/>
              <a:t>원 이상 부터 가능합니다</a:t>
            </a:r>
            <a:r>
              <a:rPr lang="en-US" altLang="ko-KR" sz="800" b="0" dirty="0" smtClean="0"/>
              <a:t>.)</a:t>
            </a:r>
            <a:endParaRPr lang="ko-KR" altLang="en-US" sz="800" b="0" dirty="0"/>
          </a:p>
        </p:txBody>
      </p:sp>
      <p:grpSp>
        <p:nvGrpSpPr>
          <p:cNvPr id="56" name="그룹 55"/>
          <p:cNvGrpSpPr/>
          <p:nvPr/>
        </p:nvGrpSpPr>
        <p:grpSpPr>
          <a:xfrm>
            <a:off x="1999089" y="6525344"/>
            <a:ext cx="1780823" cy="215444"/>
            <a:chOff x="-1808587" y="4867051"/>
            <a:chExt cx="1780823" cy="215444"/>
          </a:xfrm>
        </p:grpSpPr>
        <p:pic>
          <p:nvPicPr>
            <p:cNvPr id="57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151489" y="3789040"/>
            <a:ext cx="1780823" cy="215444"/>
            <a:chOff x="-1808587" y="4867051"/>
            <a:chExt cx="1780823" cy="215444"/>
          </a:xfrm>
        </p:grpSpPr>
        <p:pic>
          <p:nvPicPr>
            <p:cNvPr id="62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08587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D:\users\바탕화면\참고이미지\arrow208.png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69413" y="4903949"/>
              <a:ext cx="141649" cy="14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-1668541" y="4867051"/>
              <a:ext cx="15007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/>
                <a:t>1  2  3  4  5  6  7  8  9  10</a:t>
              </a:r>
            </a:p>
          </p:txBody>
        </p:sp>
      </p:grpSp>
      <p:sp>
        <p:nvSpPr>
          <p:cNvPr id="65" name="타원 64"/>
          <p:cNvSpPr/>
          <p:nvPr/>
        </p:nvSpPr>
        <p:spPr>
          <a:xfrm>
            <a:off x="2203138" y="200427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392930" y="20005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1922441" y="373593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023138" y="42568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23528" y="506646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1742441" y="651255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05523" y="242885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83568" y="908720"/>
            <a:ext cx="4536504" cy="51125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666353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판매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정산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smtClean="0"/>
                        <a:t>판매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정산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912676"/>
              </p:ext>
            </p:extLst>
          </p:nvPr>
        </p:nvGraphicFramePr>
        <p:xfrm>
          <a:off x="6323638" y="692696"/>
          <a:ext cx="2784866" cy="413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 신청하기 </a:t>
                      </a:r>
                      <a:r>
                        <a:rPr lang="ko-KR" altLang="en-US" sz="1000" dirty="0" err="1" smtClean="0"/>
                        <a:t>팝업창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닫기버튼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환급신청금액 입력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본명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주민번호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휴대폰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주소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예금주 명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예금주와의 관계 선택박스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은행 선택박스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우리은행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국민은행</a:t>
                      </a:r>
                      <a:r>
                        <a:rPr lang="en-US" altLang="ko-KR" sz="1000" dirty="0" smtClean="0"/>
                        <a:t>, SC</a:t>
                      </a:r>
                      <a:r>
                        <a:rPr lang="ko-KR" altLang="en-US" sz="1000" dirty="0" smtClean="0"/>
                        <a:t>제일은행</a:t>
                      </a:r>
                      <a:r>
                        <a:rPr lang="en-US" altLang="ko-KR" sz="1000" dirty="0" smtClean="0"/>
                        <a:t>,,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하나은행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대구은행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부산은행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기업은행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한국시티은행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경남은행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외환은행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신한은행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광주은행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새마을금고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농협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우체국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산업은행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수협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err="1" smtClean="0"/>
                        <a:t>신협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전북은행</a:t>
                      </a:r>
                      <a:r>
                        <a:rPr lang="en-US" altLang="ko-KR" sz="1000" baseline="0" dirty="0" smtClean="0"/>
                        <a:t>, </a:t>
                      </a:r>
                      <a:r>
                        <a:rPr lang="ko-KR" altLang="en-US" sz="1000" baseline="0" dirty="0" smtClean="0"/>
                        <a:t>제주은행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계좌번호 입력 창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신청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비어있는 </a:t>
                      </a:r>
                      <a:r>
                        <a:rPr lang="ko-KR" altLang="en-US" sz="1000" dirty="0" err="1" smtClean="0"/>
                        <a:t>입력창이</a:t>
                      </a:r>
                      <a:r>
                        <a:rPr lang="ko-KR" altLang="en-US" sz="1000" dirty="0" smtClean="0"/>
                        <a:t> 있을 경우 알림 </a:t>
                      </a:r>
                      <a:r>
                        <a:rPr lang="ko-KR" altLang="en-US" sz="1000" dirty="0" err="1" smtClean="0"/>
                        <a:t>팝업창</a:t>
                      </a:r>
                      <a:r>
                        <a:rPr lang="ko-KR" altLang="en-US" sz="1000" dirty="0" smtClean="0"/>
                        <a:t> 생성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>
          <a:xfrm>
            <a:off x="7052245" y="6520259"/>
            <a:ext cx="2091755" cy="337741"/>
          </a:xfrm>
        </p:spPr>
        <p:txBody>
          <a:bodyPr/>
          <a:lstStyle/>
          <a:p>
            <a:fld id="{7FDA9FC4-6F8D-4E15-9487-2230FDB12D50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89992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55576" y="98072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환급 신청하기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5576" y="1980377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본명</a:t>
            </a:r>
            <a:endParaRPr lang="ko-KR" altLang="en-US" sz="800" b="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808546" y="1268760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08546" y="3957170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708666" y="2006339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55576" y="4029178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err="1" smtClean="0"/>
              <a:t>예금주명</a:t>
            </a:r>
            <a:endParaRPr lang="ko-KR" altLang="en-US" sz="800" b="0" dirty="0"/>
          </a:p>
        </p:txBody>
      </p:sp>
      <p:sp>
        <p:nvSpPr>
          <p:cNvPr id="44" name="TextBox 43"/>
          <p:cNvSpPr txBox="1"/>
          <p:nvPr/>
        </p:nvSpPr>
        <p:spPr>
          <a:xfrm>
            <a:off x="755576" y="2347271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주민번호</a:t>
            </a:r>
            <a:endParaRPr lang="ko-KR" altLang="en-US" sz="800" b="0" dirty="0"/>
          </a:p>
        </p:txBody>
      </p:sp>
      <p:sp>
        <p:nvSpPr>
          <p:cNvPr id="45" name="직사각형 44"/>
          <p:cNvSpPr/>
          <p:nvPr/>
        </p:nvSpPr>
        <p:spPr>
          <a:xfrm>
            <a:off x="1708666" y="2373233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5576" y="2685770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휴대폰</a:t>
            </a:r>
            <a:endParaRPr lang="ko-KR" altLang="en-US" sz="800" b="0" dirty="0"/>
          </a:p>
        </p:txBody>
      </p:sp>
      <p:sp>
        <p:nvSpPr>
          <p:cNvPr id="47" name="직사각형 46"/>
          <p:cNvSpPr/>
          <p:nvPr/>
        </p:nvSpPr>
        <p:spPr>
          <a:xfrm>
            <a:off x="1708666" y="2711732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5576" y="3048547"/>
            <a:ext cx="47320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err="1" smtClean="0"/>
              <a:t>이메일</a:t>
            </a:r>
            <a:endParaRPr lang="ko-KR" altLang="en-US" sz="800" b="0" dirty="0"/>
          </a:p>
        </p:txBody>
      </p:sp>
      <p:sp>
        <p:nvSpPr>
          <p:cNvPr id="49" name="직사각형 48"/>
          <p:cNvSpPr/>
          <p:nvPr/>
        </p:nvSpPr>
        <p:spPr>
          <a:xfrm>
            <a:off x="1708666" y="3074509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5576" y="3394575"/>
            <a:ext cx="377026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주소</a:t>
            </a:r>
            <a:endParaRPr lang="ko-KR" altLang="en-US" sz="800" b="0" dirty="0"/>
          </a:p>
        </p:txBody>
      </p:sp>
      <p:sp>
        <p:nvSpPr>
          <p:cNvPr id="51" name="직사각형 50"/>
          <p:cNvSpPr/>
          <p:nvPr/>
        </p:nvSpPr>
        <p:spPr>
          <a:xfrm>
            <a:off x="1708666" y="3420537"/>
            <a:ext cx="315136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942369" y="4809836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5576" y="4383549"/>
            <a:ext cx="88678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예금주와의 관계</a:t>
            </a:r>
            <a:endParaRPr lang="ko-KR" altLang="en-US" sz="800" b="0" dirty="0"/>
          </a:p>
        </p:txBody>
      </p:sp>
      <p:sp>
        <p:nvSpPr>
          <p:cNvPr id="55" name="직사각형 54"/>
          <p:cNvSpPr/>
          <p:nvPr/>
        </p:nvSpPr>
        <p:spPr>
          <a:xfrm>
            <a:off x="1708666" y="4428649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선택해주세요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이등변 삼각형 55"/>
          <p:cNvSpPr/>
          <p:nvPr/>
        </p:nvSpPr>
        <p:spPr>
          <a:xfrm flipV="1">
            <a:off x="2672363" y="4512571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55576" y="4813609"/>
            <a:ext cx="569387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계좌번호</a:t>
            </a:r>
            <a:endParaRPr lang="ko-KR" altLang="en-US" sz="800" b="0" dirty="0"/>
          </a:p>
        </p:txBody>
      </p:sp>
      <p:sp>
        <p:nvSpPr>
          <p:cNvPr id="58" name="직사각형 57"/>
          <p:cNvSpPr/>
          <p:nvPr/>
        </p:nvSpPr>
        <p:spPr>
          <a:xfrm>
            <a:off x="1708666" y="4800876"/>
            <a:ext cx="1104217" cy="27584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0" rIns="108000" bIns="0" rtlCol="0" anchor="ctr"/>
          <a:lstStyle/>
          <a:p>
            <a:r>
              <a:rPr lang="ko-KR" altLang="en-US" sz="90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은행</a:t>
            </a:r>
            <a:endParaRPr lang="ko-KR" altLang="en-US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이등변 삼각형 58"/>
          <p:cNvSpPr/>
          <p:nvPr/>
        </p:nvSpPr>
        <p:spPr>
          <a:xfrm flipV="1">
            <a:off x="2672363" y="4919714"/>
            <a:ext cx="95730" cy="108000"/>
          </a:xfrm>
          <a:prstGeom prst="triangle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110795" y="5436761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신청</a:t>
            </a:r>
          </a:p>
        </p:txBody>
      </p:sp>
      <p:cxnSp>
        <p:nvCxnSpPr>
          <p:cNvPr id="64" name="직선 연결선 63"/>
          <p:cNvCxnSpPr/>
          <p:nvPr/>
        </p:nvCxnSpPr>
        <p:spPr>
          <a:xfrm>
            <a:off x="808546" y="1844824"/>
            <a:ext cx="432949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708666" y="4029178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5576" y="1412776"/>
            <a:ext cx="790601" cy="25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800" b="0" dirty="0" smtClean="0"/>
              <a:t>환급신청 금액</a:t>
            </a:r>
            <a:endParaRPr lang="ko-KR" altLang="en-US" sz="800" b="0" dirty="0"/>
          </a:p>
        </p:txBody>
      </p:sp>
      <p:sp>
        <p:nvSpPr>
          <p:cNvPr id="68" name="직사각형 67"/>
          <p:cNvSpPr/>
          <p:nvPr/>
        </p:nvSpPr>
        <p:spPr>
          <a:xfrm>
            <a:off x="1708666" y="1412776"/>
            <a:ext cx="1711206" cy="25545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32040" y="908720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X</a:t>
            </a:r>
            <a:endParaRPr lang="ko-KR" altLang="en-US" sz="1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419872" y="1412775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000" b="1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800" b="0" dirty="0" smtClean="0"/>
              <a:t>/ 300,100 </a:t>
            </a:r>
            <a:r>
              <a:rPr lang="ko-KR" altLang="en-US" sz="800" b="0" dirty="0" smtClean="0"/>
              <a:t>원 </a:t>
            </a:r>
            <a:r>
              <a:rPr lang="en-US" altLang="ko-KR" sz="800" b="0" dirty="0" smtClean="0"/>
              <a:t>)</a:t>
            </a:r>
            <a:endParaRPr lang="ko-KR" altLang="en-US" sz="800" b="0" dirty="0"/>
          </a:p>
        </p:txBody>
      </p:sp>
      <p:sp>
        <p:nvSpPr>
          <p:cNvPr id="71" name="타원 70"/>
          <p:cNvSpPr/>
          <p:nvPr/>
        </p:nvSpPr>
        <p:spPr>
          <a:xfrm>
            <a:off x="575576" y="8309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770032" y="7957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462357" y="123277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484534" y="184482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484534" y="2283233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484534" y="265889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484534" y="3048547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7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484534" y="345826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8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1484534" y="406690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9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1583688" y="44011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10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1484534" y="49199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11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2879832" y="465313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12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871720" y="53732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13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532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3528" y="1988840"/>
            <a:ext cx="4428512" cy="46085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036414"/>
              </p:ext>
            </p:extLst>
          </p:nvPr>
        </p:nvGraphicFramePr>
        <p:xfrm>
          <a:off x="0" y="0"/>
          <a:ext cx="9144001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6957"/>
                <a:gridCol w="1143000"/>
                <a:gridCol w="990600"/>
                <a:gridCol w="3886200"/>
                <a:gridCol w="914400"/>
                <a:gridCol w="1122844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내정보관리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err="1" smtClean="0"/>
                        <a:t>내정보관리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438736"/>
              </p:ext>
            </p:extLst>
          </p:nvPr>
        </p:nvGraphicFramePr>
        <p:xfrm>
          <a:off x="6084168" y="957282"/>
          <a:ext cx="2784866" cy="219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회원정보 수정 시트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err="1" smtClean="0"/>
                        <a:t>회원가입시</a:t>
                      </a:r>
                      <a:r>
                        <a:rPr lang="ko-KR" altLang="en-US" sz="1000" dirty="0" smtClean="0"/>
                        <a:t> 입력된 값이 표시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성인 인증 여부 표시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인증된 경우 ‘인증 완료’ 표시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인증 안된 경우 ‘작품 열람을 위해 성인 인증을 해주세요’ 표시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인증하기 버튼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</a:t>
                      </a:r>
                      <a:r>
                        <a:rPr lang="ko-KR" altLang="en-US" sz="1000" dirty="0" err="1" smtClean="0"/>
                        <a:t>모바일</a:t>
                      </a:r>
                      <a:r>
                        <a:rPr lang="ko-KR" altLang="en-US" sz="1000" dirty="0" smtClean="0"/>
                        <a:t> 인증 프로세스 진행 </a:t>
                      </a:r>
                      <a:r>
                        <a:rPr lang="en-US" altLang="ko-KR" sz="1000" dirty="0" smtClean="0"/>
                        <a:t>(KMC </a:t>
                      </a:r>
                      <a:r>
                        <a:rPr lang="ko-KR" altLang="en-US" sz="1000" dirty="0" smtClean="0"/>
                        <a:t>프로세스 활용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변경내용 저장 버튼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변경된 정보가 저장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클릭 시 저장 완료 팝업 표시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49</a:t>
            </a:fld>
            <a:endParaRPr lang="ko-KR" altLang="en-US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977733"/>
              </p:ext>
            </p:extLst>
          </p:nvPr>
        </p:nvGraphicFramePr>
        <p:xfrm>
          <a:off x="452688" y="1556792"/>
          <a:ext cx="4479349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rgbClr val="FF0000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rgbClr val="FF0000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회원탈퇴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167490"/>
              </p:ext>
            </p:extLst>
          </p:nvPr>
        </p:nvGraphicFramePr>
        <p:xfrm>
          <a:off x="452688" y="1196752"/>
          <a:ext cx="3543246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5731"/>
                <a:gridCol w="625503"/>
                <a:gridCol w="625503"/>
                <a:gridCol w="625503"/>
                <a:gridCol w="625503"/>
                <a:gridCol w="625503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80628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085936" y="1188289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29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1241459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827584" y="5445237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00"/>
            </a:lvl1pPr>
          </a:lstStyle>
          <a:p>
            <a:r>
              <a:rPr lang="ko-KR" altLang="en-US" dirty="0"/>
              <a:t>성인 </a:t>
            </a:r>
            <a:r>
              <a:rPr lang="ko-KR" altLang="en-US" dirty="0" smtClean="0"/>
              <a:t>인증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3279722" y="5425741"/>
            <a:ext cx="1053131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인증 하기</a:t>
            </a:r>
            <a:endParaRPr lang="ko-KR" altLang="en-US" sz="900" dirty="0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544874" y="6093296"/>
            <a:ext cx="1494176" cy="29649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변경내용 저장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7584" y="2551977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아이디</a:t>
            </a:r>
            <a:endParaRPr lang="ko-KR" alt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827584" y="2952491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이름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827584" y="3329945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닉네임</a:t>
            </a:r>
            <a:endParaRPr lang="ko-KR" alt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827584" y="3680236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</a:t>
            </a:r>
            <a:endParaRPr lang="ko-KR" alt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827584" y="4059772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비밀번호 확인</a:t>
            </a:r>
            <a:endParaRPr lang="ko-KR" altLang="en-US" sz="800" dirty="0"/>
          </a:p>
        </p:txBody>
      </p:sp>
      <p:sp>
        <p:nvSpPr>
          <p:cNvPr id="49" name="직사각형 48"/>
          <p:cNvSpPr/>
          <p:nvPr/>
        </p:nvSpPr>
        <p:spPr>
          <a:xfrm>
            <a:off x="2024080" y="2540944"/>
            <a:ext cx="1494176" cy="2251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abcd1234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024080" y="2947616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홍길동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024080" y="3320196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 smtClean="0">
                <a:solidFill>
                  <a:schemeClr val="tx1"/>
                </a:solidFill>
              </a:rPr>
              <a:t>타타르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024080" y="3670487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024080" y="4078264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7584" y="4472324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/>
              <a:t>이메일</a:t>
            </a:r>
            <a:endParaRPr lang="ko-KR" altLang="en-US" sz="800" dirty="0"/>
          </a:p>
        </p:txBody>
      </p:sp>
      <p:sp>
        <p:nvSpPr>
          <p:cNvPr id="55" name="직사각형 54"/>
          <p:cNvSpPr/>
          <p:nvPr/>
        </p:nvSpPr>
        <p:spPr>
          <a:xfrm>
            <a:off x="2044213" y="4462575"/>
            <a:ext cx="1494176" cy="2251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</a:rPr>
              <a:t>tatar@tatar.com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59552" y="197084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3" name="Button"/>
          <p:cNvSpPr>
            <a:spLocks/>
          </p:cNvSpPr>
          <p:nvPr/>
        </p:nvSpPr>
        <p:spPr bwMode="auto">
          <a:xfrm>
            <a:off x="3637424" y="2524870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64" name="Button"/>
          <p:cNvSpPr>
            <a:spLocks/>
          </p:cNvSpPr>
          <p:nvPr/>
        </p:nvSpPr>
        <p:spPr bwMode="auto">
          <a:xfrm>
            <a:off x="3637424" y="3302838"/>
            <a:ext cx="93300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중복확인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27584" y="4814952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생년월일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827584" y="5102984"/>
            <a:ext cx="17281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성별</a:t>
            </a:r>
            <a:endParaRPr lang="ko-KR" altLang="en-US" sz="8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2010338" y="4786550"/>
            <a:ext cx="2345638" cy="586666"/>
            <a:chOff x="6876257" y="3919676"/>
            <a:chExt cx="2646294" cy="586666"/>
          </a:xfrm>
        </p:grpSpPr>
        <p:sp>
          <p:nvSpPr>
            <p:cNvPr id="68" name="직사각형 67"/>
            <p:cNvSpPr/>
            <p:nvPr/>
          </p:nvSpPr>
          <p:spPr>
            <a:xfrm>
              <a:off x="6876257" y="3919676"/>
              <a:ext cx="124575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1980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8219160" y="3919676"/>
              <a:ext cx="60131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9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921239" y="3919676"/>
              <a:ext cx="601312" cy="27584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0" rIns="108000" bIns="0" rtlCol="0" anchor="ctr"/>
            <a:lstStyle/>
            <a:p>
              <a:r>
                <a:rPr lang="en-US" altLang="ko-KR" sz="900" dirty="0" smtClean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6948264" y="4326334"/>
              <a:ext cx="108000" cy="108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192448" y="4230497"/>
              <a:ext cx="293670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남</a:t>
              </a:r>
            </a:p>
          </p:txBody>
        </p:sp>
        <p:sp>
          <p:nvSpPr>
            <p:cNvPr id="73" name="타원 72"/>
            <p:cNvSpPr/>
            <p:nvPr/>
          </p:nvSpPr>
          <p:spPr>
            <a:xfrm>
              <a:off x="8028384" y="4326334"/>
              <a:ext cx="108000" cy="108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272568" y="4230497"/>
              <a:ext cx="293670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smtClean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여</a:t>
              </a:r>
            </a:p>
          </p:txBody>
        </p:sp>
        <p:sp>
          <p:nvSpPr>
            <p:cNvPr id="75" name="이등변 삼각형 74"/>
            <p:cNvSpPr/>
            <p:nvPr/>
          </p:nvSpPr>
          <p:spPr>
            <a:xfrm flipV="1">
              <a:off x="7963477" y="4003598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이등변 삼각형 75"/>
            <p:cNvSpPr/>
            <p:nvPr/>
          </p:nvSpPr>
          <p:spPr>
            <a:xfrm flipV="1">
              <a:off x="8676456" y="4010669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이등변 삼각형 76"/>
            <p:cNvSpPr/>
            <p:nvPr/>
          </p:nvSpPr>
          <p:spPr>
            <a:xfrm flipV="1">
              <a:off x="9396536" y="4003598"/>
              <a:ext cx="108000" cy="108000"/>
            </a:xfrm>
            <a:prstGeom prst="triangle">
              <a:avLst/>
            </a:prstGeom>
            <a:solidFill>
              <a:schemeClr val="tx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타원 78"/>
          <p:cNvSpPr/>
          <p:nvPr/>
        </p:nvSpPr>
        <p:spPr>
          <a:xfrm>
            <a:off x="3158009" y="533720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97470" y="2060848"/>
            <a:ext cx="1958306" cy="20860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0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내정보</a:t>
            </a:r>
            <a:r>
              <a:rPr lang="ko-KR" altLang="en-US" sz="10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관리</a:t>
            </a:r>
            <a:endParaRPr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1331640" y="600329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024080" y="5461391"/>
            <a:ext cx="1494176" cy="22519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인증완료</a:t>
            </a:r>
          </a:p>
        </p:txBody>
      </p:sp>
    </p:spTree>
    <p:extLst>
      <p:ext uri="{BB962C8B-B14F-4D97-AF65-F5344CB8AC3E}">
        <p14:creationId xmlns:p14="http://schemas.microsoft.com/office/powerpoint/2010/main" val="183439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559930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로그인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로그인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643905"/>
              </p:ext>
            </p:extLst>
          </p:nvPr>
        </p:nvGraphicFramePr>
        <p:xfrm>
          <a:off x="6282845" y="696561"/>
          <a:ext cx="2880320" cy="2824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아이디 </a:t>
                      </a:r>
                      <a:r>
                        <a:rPr lang="ko-KR" altLang="en-US" sz="1000" dirty="0" err="1" smtClean="0"/>
                        <a:t>입력창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마우스클릭 시 사라지는 텍스트 “아이디”</a:t>
                      </a:r>
                    </a:p>
                  </a:txBody>
                  <a:tcPr marL="72000" marR="72000" marT="36000" marB="3600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비밀번호 </a:t>
                      </a:r>
                      <a:r>
                        <a:rPr lang="ko-KR" altLang="en-US" sz="1000" dirty="0" err="1" smtClean="0"/>
                        <a:t>입력창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마우스클릭 시 사라지는 텍스트 “비밀번호”</a:t>
                      </a:r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아이디와 비밀번호 정보가 일치 </a:t>
                      </a:r>
                      <a:r>
                        <a:rPr lang="ko-KR" altLang="en-US" sz="1000" dirty="0" err="1" smtClean="0"/>
                        <a:t>할경우</a:t>
                      </a:r>
                      <a:r>
                        <a:rPr lang="ko-KR" altLang="en-US" sz="1000" dirty="0" smtClean="0"/>
                        <a:t> 로그인 처리 후 </a:t>
                      </a:r>
                      <a:r>
                        <a:rPr lang="en-US" altLang="ko-KR" sz="1000" dirty="0" smtClean="0"/>
                        <a:t>[main]</a:t>
                      </a:r>
                      <a:r>
                        <a:rPr lang="ko-KR" altLang="en-US" sz="1000" dirty="0" smtClean="0"/>
                        <a:t>으로  이동</a:t>
                      </a:r>
                      <a:br>
                        <a:rPr lang="ko-KR" altLang="en-US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아이디와 비밀번호 정보가 맞지 않을 경우 </a:t>
                      </a:r>
                      <a:r>
                        <a:rPr lang="ko-KR" altLang="en-US" sz="1000" dirty="0" err="1" smtClean="0"/>
                        <a:t>얼럿창</a:t>
                      </a:r>
                      <a:r>
                        <a:rPr lang="ko-KR" altLang="en-US" sz="1000" dirty="0" smtClean="0"/>
                        <a:t> 띄우기 “아이디와 비밀번호를 다시 확인해주십시오</a:t>
                      </a:r>
                      <a:r>
                        <a:rPr lang="en-US" altLang="ko-KR" sz="1000" dirty="0" smtClean="0"/>
                        <a:t>.” </a:t>
                      </a:r>
                      <a:r>
                        <a:rPr lang="ko-KR" altLang="en-US" sz="1000" dirty="0" smtClean="0"/>
                        <a:t>확인 누르면 본 페이지에서 아이디는 입력한 그대로 남아있고 비밀번호는 비워두기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아이디찾기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로 링크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5760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err="1" smtClean="0"/>
                        <a:t>비밀번호찾기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로 링크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952269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1" name="Input"/>
          <p:cNvSpPr/>
          <p:nvPr/>
        </p:nvSpPr>
        <p:spPr>
          <a:xfrm>
            <a:off x="932614" y="2553355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</a:t>
            </a:r>
            <a:r>
              <a:rPr lang="ko-KR" altLang="en-US" sz="105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디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Input"/>
          <p:cNvSpPr/>
          <p:nvPr/>
        </p:nvSpPr>
        <p:spPr>
          <a:xfrm>
            <a:off x="942580" y="3089720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Button"/>
          <p:cNvSpPr>
            <a:spLocks/>
          </p:cNvSpPr>
          <p:nvPr/>
        </p:nvSpPr>
        <p:spPr bwMode="auto">
          <a:xfrm>
            <a:off x="920369" y="3550780"/>
            <a:ext cx="3578660" cy="422045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로그인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8039" y="1732166"/>
            <a:ext cx="761747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648938" y="4369554"/>
            <a:ext cx="1278745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찾기</a:t>
            </a:r>
            <a:endParaRPr lang="ko-KR" altLang="en-US" sz="105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47342" y="4369554"/>
            <a:ext cx="1278745" cy="14754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아이디 찾기</a:t>
            </a:r>
            <a:endParaRPr lang="ko-KR" altLang="en-US" sz="105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752614" y="237335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752614" y="299972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52614" y="346078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30259" y="4206601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634664" y="428888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739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493776"/>
              </p:ext>
            </p:extLst>
          </p:nvPr>
        </p:nvGraphicFramePr>
        <p:xfrm>
          <a:off x="232472" y="298746"/>
          <a:ext cx="8640960" cy="64426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7160"/>
                <a:gridCol w="1080120"/>
                <a:gridCol w="936104"/>
                <a:gridCol w="3672408"/>
                <a:gridCol w="864096"/>
                <a:gridCol w="1061072"/>
              </a:tblGrid>
              <a:tr h="3240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회원탈퇴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188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My</a:t>
                      </a:r>
                      <a:r>
                        <a:rPr lang="en-US" altLang="ko-KR" sz="1000" baseline="0" dirty="0" smtClean="0"/>
                        <a:t> Page &gt; </a:t>
                      </a:r>
                      <a:r>
                        <a:rPr lang="ko-KR" altLang="en-US" sz="1000" baseline="0" dirty="0" smtClean="0"/>
                        <a:t>회원탈퇴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5799694">
                <a:tc grid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505047"/>
              </p:ext>
            </p:extLst>
          </p:nvPr>
        </p:nvGraphicFramePr>
        <p:xfrm>
          <a:off x="6084168" y="957282"/>
          <a:ext cx="2784866" cy="241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424826"/>
              </a:tblGrid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회원탈퇴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아이디 입력 창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패스워드 </a:t>
                      </a:r>
                      <a:r>
                        <a:rPr lang="ko-KR" altLang="en-US" sz="1000" dirty="0" err="1" smtClean="0"/>
                        <a:t>입력창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탈퇴사유 선택박스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err="1" smtClean="0"/>
                        <a:t>콘텐츠</a:t>
                      </a:r>
                      <a:r>
                        <a:rPr lang="ko-KR" altLang="en-US" sz="1000" dirty="0" smtClean="0"/>
                        <a:t> 부족 등 이용할 만한 서비스 부족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고객 서비스 불만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시스템 장애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속도저하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잦은 에러 등</a:t>
                      </a:r>
                      <a:r>
                        <a:rPr lang="en-US" altLang="ko-KR" sz="1000" dirty="0" smtClean="0"/>
                        <a:t>) / </a:t>
                      </a:r>
                      <a:r>
                        <a:rPr lang="ko-KR" altLang="en-US" sz="1000" dirty="0" smtClean="0"/>
                        <a:t>개인정보의 노출 우려 </a:t>
                      </a:r>
                      <a:r>
                        <a:rPr lang="en-US" altLang="ko-KR" sz="1000" dirty="0" smtClean="0"/>
                        <a:t>/ </a:t>
                      </a:r>
                      <a:r>
                        <a:rPr lang="ko-KR" altLang="en-US" sz="1000" dirty="0" smtClean="0"/>
                        <a:t>기타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탈퇴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클릭 시 알림 </a:t>
                      </a:r>
                      <a:r>
                        <a:rPr lang="ko-KR" altLang="en-US" sz="1000" dirty="0" err="1" smtClean="0"/>
                        <a:t>팝업창</a:t>
                      </a:r>
                      <a:r>
                        <a:rPr lang="ko-KR" altLang="en-US" sz="1000" dirty="0" smtClean="0"/>
                        <a:t> 생성 </a:t>
                      </a:r>
                      <a:r>
                        <a:rPr lang="en-US" altLang="ko-KR" sz="1000" dirty="0" smtClean="0"/>
                        <a:t>“</a:t>
                      </a:r>
                      <a:r>
                        <a:rPr lang="ko-KR" altLang="en-US" sz="1000" dirty="0" smtClean="0"/>
                        <a:t>탈퇴하시겠습니까</a:t>
                      </a:r>
                      <a:r>
                        <a:rPr lang="en-US" altLang="ko-KR" sz="1000" dirty="0" smtClean="0"/>
                        <a:t>?” </a:t>
                      </a:r>
                      <a:r>
                        <a:rPr lang="ko-KR" altLang="en-US" sz="1000" dirty="0" smtClean="0"/>
                        <a:t>확인 클릭 시 탈퇴처리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  <a:tr h="15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취소 버튼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클릭 시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관심작품</a:t>
                      </a:r>
                      <a:r>
                        <a:rPr lang="en-US" altLang="ko-KR" sz="1000" dirty="0" smtClean="0"/>
                        <a:t>]</a:t>
                      </a:r>
                      <a:r>
                        <a:rPr lang="ko-KR" altLang="en-US" sz="1000" dirty="0" smtClean="0"/>
                        <a:t>으로 이동</a:t>
                      </a:r>
                      <a:endParaRPr lang="en-US" altLang="ko-KR" sz="1000" dirty="0" smtClean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pSp>
        <p:nvGrpSpPr>
          <p:cNvPr id="2" name="그룹 33"/>
          <p:cNvGrpSpPr/>
          <p:nvPr/>
        </p:nvGrpSpPr>
        <p:grpSpPr>
          <a:xfrm>
            <a:off x="323530" y="1124744"/>
            <a:ext cx="5244230" cy="5472608"/>
            <a:chOff x="251520" y="836712"/>
            <a:chExt cx="6307693" cy="568863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836712"/>
              <a:ext cx="6307693" cy="5688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395536" y="1700808"/>
              <a:ext cx="5976664" cy="468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7544" y="1484784"/>
            <a:ext cx="792088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851920" y="1484784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로그온</a:t>
            </a:r>
            <a:r>
              <a:rPr lang="en-US" altLang="ko-KR" sz="900" dirty="0" smtClean="0">
                <a:solidFill>
                  <a:schemeClr val="tx1"/>
                </a:solidFill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</a:rPr>
              <a:t>로그아웃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329439"/>
              </p:ext>
            </p:extLst>
          </p:nvPr>
        </p:nvGraphicFramePr>
        <p:xfrm>
          <a:off x="452688" y="2060848"/>
          <a:ext cx="4479349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907"/>
                <a:gridCol w="639907"/>
                <a:gridCol w="639907"/>
                <a:gridCol w="639907"/>
                <a:gridCol w="639907"/>
                <a:gridCol w="639907"/>
                <a:gridCol w="639907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관심작품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책갈피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</a:rPr>
                        <a:t>내 작품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쿠폰 보유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현황</a:t>
                      </a:r>
                    </a:p>
                  </a:txBody>
                  <a:tcPr marL="36000" marR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판매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정산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</a:rPr>
                        <a:t> 관리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rgbClr val="FF0000"/>
                          </a:solidFill>
                        </a:rPr>
                        <a:t>회원탈퇴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452688" y="1700808"/>
          <a:ext cx="331761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888"/>
                <a:gridCol w="672042"/>
                <a:gridCol w="585672"/>
                <a:gridCol w="585672"/>
                <a:gridCol w="585672"/>
                <a:gridCol w="5856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오늘의 연재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</a:rPr>
                        <a:t>커뮤니티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</a:rPr>
                        <a:t>My Page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9" name="타원 18"/>
          <p:cNvSpPr/>
          <p:nvPr/>
        </p:nvSpPr>
        <p:spPr>
          <a:xfrm>
            <a:off x="323528" y="250263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7050320" descr="EMB0000147cbd2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0" t="19046" r="6208" b="3011"/>
          <a:stretch/>
        </p:blipFill>
        <p:spPr bwMode="auto">
          <a:xfrm>
            <a:off x="413528" y="2694874"/>
            <a:ext cx="5023754" cy="36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9" y="2697823"/>
            <a:ext cx="508874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[</a:t>
            </a:r>
            <a:r>
              <a:rPr lang="ko-KR" altLang="en-US" sz="900" dirty="0" smtClean="0"/>
              <a:t>탈퇴 시 주의사항</a:t>
            </a:r>
            <a:r>
              <a:rPr lang="en-US" altLang="ko-KR" sz="900" dirty="0" smtClean="0"/>
              <a:t>]</a:t>
            </a:r>
          </a:p>
          <a:p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회원탈퇴 시 적립하신 내역이 모두 삭제 됩니다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쿠폰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작가 이력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 정보 및 회원제 서비스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적립 내용 삭제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작품 일체 삭제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공공적 성격의 게시물은 탈퇴 후에도 삭제되지 않습니다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(</a:t>
            </a:r>
            <a:r>
              <a:rPr lang="ko-KR" altLang="en-US" sz="900" dirty="0" smtClean="0"/>
              <a:t>탈퇴 전 직접 삭제하시기 바랍니다</a:t>
            </a:r>
            <a:r>
              <a:rPr lang="en-US" altLang="ko-KR" sz="900" dirty="0" smtClean="0"/>
              <a:t>.)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게시물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자유게시판</a:t>
            </a:r>
            <a:r>
              <a:rPr lang="en-US" altLang="ko-KR" sz="900" dirty="0" smtClean="0"/>
              <a:t>, </a:t>
            </a:r>
            <a:r>
              <a:rPr lang="ko-KR" altLang="en-US" sz="900" dirty="0" err="1" smtClean="0"/>
              <a:t>감상평에</a:t>
            </a:r>
            <a:r>
              <a:rPr lang="ko-KR" altLang="en-US" sz="900" dirty="0" smtClean="0"/>
              <a:t> 남긴 게시물</a:t>
            </a:r>
            <a:r>
              <a:rPr lang="en-US" altLang="ko-KR" sz="900" dirty="0"/>
              <a:t/>
            </a:r>
            <a:br>
              <a:rPr lang="en-US" altLang="ko-KR" sz="900" dirty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기타 </a:t>
            </a:r>
            <a:r>
              <a:rPr lang="en-US" altLang="ko-KR" sz="900" dirty="0" smtClean="0"/>
              <a:t>: </a:t>
            </a:r>
            <a:r>
              <a:rPr lang="ko-KR" altLang="en-US" sz="900" dirty="0" smtClean="0"/>
              <a:t>커뮤니티 및 작품에 남긴 </a:t>
            </a:r>
            <a:r>
              <a:rPr lang="ko-KR" altLang="en-US" sz="900" dirty="0" err="1" smtClean="0"/>
              <a:t>댓글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의견 등</a:t>
            </a:r>
            <a:r>
              <a:rPr lang="en-US" altLang="ko-KR" sz="900" dirty="0" smtClean="0"/>
              <a:t/>
            </a:r>
            <a:br>
              <a:rPr lang="en-US" altLang="ko-KR" sz="900" dirty="0" smtClean="0"/>
            </a:br>
            <a:endParaRPr lang="en-US" altLang="ko-KR" sz="900" dirty="0" smtClean="0"/>
          </a:p>
          <a:p>
            <a:pPr marL="342900" indent="-342900">
              <a:buAutoNum type="arabicPeriod"/>
            </a:pPr>
            <a:r>
              <a:rPr lang="ko-KR" altLang="en-US" sz="900" dirty="0" smtClean="0"/>
              <a:t>회원 탈퇴 후 동일한 아이디로 재가입은 불가능합니다</a:t>
            </a:r>
            <a:r>
              <a:rPr lang="en-US" altLang="ko-KR" sz="900" dirty="0" smtClean="0"/>
              <a:t>.</a:t>
            </a:r>
            <a:br>
              <a:rPr lang="en-US" altLang="ko-KR" sz="900" dirty="0" smtClean="0"/>
            </a:br>
            <a:r>
              <a:rPr lang="en-US" altLang="ko-KR" sz="900" dirty="0" smtClean="0"/>
              <a:t>- </a:t>
            </a:r>
            <a:r>
              <a:rPr lang="ko-KR" altLang="en-US" sz="900" dirty="0" smtClean="0"/>
              <a:t>탈퇴하신 후 모든 정보 복구는 불가능합니다</a:t>
            </a:r>
            <a:r>
              <a:rPr lang="en-US" altLang="ko-KR" sz="900" dirty="0" smtClean="0"/>
              <a:t>.</a:t>
            </a:r>
          </a:p>
        </p:txBody>
      </p:sp>
      <p:sp>
        <p:nvSpPr>
          <p:cNvPr id="16" name="타원 15"/>
          <p:cNvSpPr/>
          <p:nvPr/>
        </p:nvSpPr>
        <p:spPr>
          <a:xfrm>
            <a:off x="1475656" y="508518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475656" y="53732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475656" y="5553216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211960" y="58772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5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932040" y="5877272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6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1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877981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아이디찾기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로그인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err="1" smtClean="0"/>
                        <a:t>아이디찾기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41276"/>
              </p:ext>
            </p:extLst>
          </p:nvPr>
        </p:nvGraphicFramePr>
        <p:xfrm>
          <a:off x="6282845" y="696561"/>
          <a:ext cx="2880320" cy="204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성명 </a:t>
                      </a:r>
                      <a:r>
                        <a:rPr lang="ko-KR" altLang="en-US" sz="1000" dirty="0" err="1" smtClean="0"/>
                        <a:t>입력창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기본 메시지로 “한글 성명 입력” 표시</a:t>
                      </a:r>
                    </a:p>
                  </a:txBody>
                  <a:tcPr marL="72000" marR="72000" marT="36000" marB="3600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입력창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기본 메시지로 “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입력” 표시</a:t>
                      </a:r>
                    </a:p>
                  </a:txBody>
                  <a:tcPr marL="72000" marR="72000" marT="36000" marB="36000" anchor="ctr"/>
                </a:tc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ko-KR" altLang="en-US" sz="1000" dirty="0" smtClean="0"/>
                        <a:t>성명과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회원정보와 일치할 경우 </a:t>
                      </a:r>
                      <a:r>
                        <a:rPr lang="en-US" altLang="ko-KR" sz="1000" dirty="0" smtClean="0"/>
                        <a:t>(4)</a:t>
                      </a:r>
                      <a:r>
                        <a:rPr lang="ko-KR" altLang="en-US" sz="1000" dirty="0" smtClean="0"/>
                        <a:t>번 </a:t>
                      </a:r>
                      <a:r>
                        <a:rPr lang="ko-KR" altLang="en-US" sz="1000" dirty="0" err="1" smtClean="0"/>
                        <a:t>팝업창</a:t>
                      </a:r>
                      <a:r>
                        <a:rPr lang="ko-KR" altLang="en-US" sz="1000" dirty="0" smtClean="0"/>
                        <a:t> 생성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아이디 마지막 세 자리를 *로 표시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확인 누르면 </a:t>
                      </a:r>
                      <a:r>
                        <a:rPr lang="en-US" altLang="ko-KR" sz="1000" dirty="0" smtClean="0"/>
                        <a:t>[login] </a:t>
                      </a:r>
                      <a:r>
                        <a:rPr lang="ko-KR" altLang="en-US" sz="1000" dirty="0" smtClean="0"/>
                        <a:t>페이지로 이동</a:t>
                      </a:r>
                      <a:br>
                        <a:rPr lang="ko-KR" altLang="en-US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성명과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회원정보와 일치하지 않을 경우 </a:t>
                      </a:r>
                      <a:r>
                        <a:rPr lang="ko-KR" altLang="en-US" sz="1000" dirty="0" err="1" smtClean="0"/>
                        <a:t>얼럿창</a:t>
                      </a:r>
                      <a:r>
                        <a:rPr lang="ko-KR" altLang="en-US" sz="1000" dirty="0" smtClean="0"/>
                        <a:t> 생성 “일치하는 회원 정보가 없습니다</a:t>
                      </a:r>
                      <a:r>
                        <a:rPr lang="en-US" altLang="ko-KR" sz="1000" dirty="0" smtClean="0"/>
                        <a:t>.” </a:t>
                      </a:r>
                      <a:r>
                        <a:rPr lang="ko-KR" altLang="en-US" sz="1000" dirty="0" smtClean="0"/>
                        <a:t>메시지 생성 후 확인 누르면 본 페이지 다시 불러옴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257519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8039" y="1732166"/>
            <a:ext cx="1279665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아이디찾기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Input"/>
          <p:cNvSpPr/>
          <p:nvPr/>
        </p:nvSpPr>
        <p:spPr>
          <a:xfrm>
            <a:off x="927898" y="2473959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한글 성명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Input"/>
          <p:cNvSpPr/>
          <p:nvPr/>
        </p:nvSpPr>
        <p:spPr>
          <a:xfrm>
            <a:off x="927898" y="2899564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err="1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</a:t>
            </a:r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Button"/>
          <p:cNvSpPr>
            <a:spLocks/>
          </p:cNvSpPr>
          <p:nvPr/>
        </p:nvSpPr>
        <p:spPr bwMode="auto">
          <a:xfrm>
            <a:off x="959014" y="3655628"/>
            <a:ext cx="354151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아이디 찾기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20894" y="3229947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 등록된 </a:t>
            </a:r>
            <a:r>
              <a:rPr lang="ko-KR" altLang="en-US" sz="800" dirty="0" err="1" smtClean="0"/>
              <a:t>이메일만</a:t>
            </a:r>
            <a:r>
              <a:rPr lang="ko-KR" altLang="en-US" sz="800" dirty="0" smtClean="0"/>
              <a:t> 가능합니다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3" name="직사각형 52"/>
          <p:cNvSpPr/>
          <p:nvPr/>
        </p:nvSpPr>
        <p:spPr>
          <a:xfrm>
            <a:off x="3129387" y="4556755"/>
            <a:ext cx="2839071" cy="17525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Close Button"/>
          <p:cNvGrpSpPr/>
          <p:nvPr>
            <p:custDataLst>
              <p:tags r:id="rId1"/>
            </p:custDataLst>
          </p:nvPr>
        </p:nvGrpSpPr>
        <p:grpSpPr>
          <a:xfrm>
            <a:off x="5566033" y="4628763"/>
            <a:ext cx="249711" cy="241995"/>
            <a:chOff x="1642631" y="2531766"/>
            <a:chExt cx="200534" cy="241995"/>
          </a:xfrm>
        </p:grpSpPr>
        <p:sp>
          <p:nvSpPr>
            <p:cNvPr id="56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232154" y="4666229"/>
            <a:ext cx="1229916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b="1" dirty="0" smtClean="0"/>
              <a:t>아이디 찾기</a:t>
            </a:r>
            <a:endParaRPr lang="ko-KR" altLang="en-US" b="1" dirty="0"/>
          </a:p>
        </p:txBody>
      </p:sp>
      <p:sp>
        <p:nvSpPr>
          <p:cNvPr id="59" name="Button"/>
          <p:cNvSpPr>
            <a:spLocks/>
          </p:cNvSpPr>
          <p:nvPr/>
        </p:nvSpPr>
        <p:spPr bwMode="auto">
          <a:xfrm>
            <a:off x="4114243" y="5877272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smtClean="0">
                <a:solidFill>
                  <a:srgbClr val="262626"/>
                </a:solidFill>
                <a:effectLst/>
                <a:latin typeface="Calibri"/>
              </a:rPr>
              <a:t>확인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71866" y="4963144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/>
              <a:t>아이디 찾기 결과 아이디 정보는 아래와 같습니다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3271866" y="5156038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100" b="1" dirty="0" err="1" smtClean="0"/>
              <a:t>Abcd</a:t>
            </a:r>
            <a:r>
              <a:rPr lang="en-US" altLang="ko-KR" sz="1100" b="1" dirty="0" smtClean="0"/>
              <a:t>***</a:t>
            </a:r>
            <a:endParaRPr lang="ko-KR" altLang="en-US" sz="11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3271866" y="5512038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/>
              <a:t>개인정보보호를 위해 아이디 뒷자리는 ***</a:t>
            </a:r>
            <a:r>
              <a:rPr lang="ko-KR" altLang="en-US" sz="800" dirty="0" err="1"/>
              <a:t>로</a:t>
            </a:r>
            <a:r>
              <a:rPr lang="ko-KR" altLang="en-US" sz="800" dirty="0"/>
              <a:t> 표시 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cxnSp>
        <p:nvCxnSpPr>
          <p:cNvPr id="64" name="꺾인 연결선 63"/>
          <p:cNvCxnSpPr>
            <a:stCxn id="36" idx="3"/>
          </p:cNvCxnSpPr>
          <p:nvPr/>
        </p:nvCxnSpPr>
        <p:spPr>
          <a:xfrm>
            <a:off x="4500531" y="3805845"/>
            <a:ext cx="603831" cy="7509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20894" y="4042800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시에 입력한 </a:t>
            </a:r>
            <a:r>
              <a:rPr lang="ko-KR" altLang="en-US" sz="800" dirty="0" err="1" smtClean="0"/>
              <a:t>이메일</a:t>
            </a:r>
            <a:r>
              <a:rPr lang="ko-KR" altLang="en-US" sz="800" dirty="0" smtClean="0"/>
              <a:t> 주소가 기억나지 않으실 경우 고객센터로 문의 주시기 바랍니다</a:t>
            </a:r>
            <a:r>
              <a:rPr lang="en-US" altLang="ko-KR" sz="800" dirty="0" smtClean="0"/>
              <a:t>.</a:t>
            </a:r>
            <a:r>
              <a:rPr lang="ko-KR" altLang="en-US" sz="800" dirty="0" smtClean="0"/>
              <a:t> </a:t>
            </a:r>
            <a:r>
              <a:rPr lang="en-US" altLang="ko-KR" sz="800" dirty="0"/>
              <a:t> </a:t>
            </a:r>
            <a:r>
              <a:rPr lang="en-US" altLang="ko-KR" sz="800" dirty="0" smtClean="0"/>
              <a:t>xxx@xxx..xxx</a:t>
            </a:r>
            <a:endParaRPr lang="ko-KR" altLang="en-US" sz="800" dirty="0"/>
          </a:p>
        </p:txBody>
      </p:sp>
      <p:sp>
        <p:nvSpPr>
          <p:cNvPr id="48" name="타원 47"/>
          <p:cNvSpPr/>
          <p:nvPr/>
        </p:nvSpPr>
        <p:spPr>
          <a:xfrm>
            <a:off x="771191" y="238395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71191" y="280956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71191" y="3565628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052154" y="451245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10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503528" y="1556792"/>
            <a:ext cx="4428512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645183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비밀번호 찾기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로그인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비밀번호 찾기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252176"/>
              </p:ext>
            </p:extLst>
          </p:nvPr>
        </p:nvGraphicFramePr>
        <p:xfrm>
          <a:off x="6282845" y="696561"/>
          <a:ext cx="2880320" cy="272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아이디 </a:t>
                      </a:r>
                      <a:r>
                        <a:rPr lang="ko-KR" altLang="en-US" sz="1000" dirty="0" err="1" smtClean="0"/>
                        <a:t>입력창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기본 메시지로 “아이디” 표시</a:t>
                      </a:r>
                    </a:p>
                  </a:txBody>
                  <a:tcPr marL="72000" marR="72000" marT="36000" marB="3600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성명 </a:t>
                      </a:r>
                      <a:r>
                        <a:rPr lang="ko-KR" altLang="en-US" sz="1000" dirty="0" err="1" smtClean="0"/>
                        <a:t>입력창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기본 메시지로 “성명 입력” 표시</a:t>
                      </a:r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입력창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기본 메시지로 “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입력” 표시</a:t>
                      </a:r>
                    </a:p>
                  </a:txBody>
                  <a:tcPr marL="72000" marR="72000" marT="36000" marB="36000" anchor="ctr"/>
                </a:tc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성명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입력값이</a:t>
                      </a:r>
                      <a:r>
                        <a:rPr lang="ko-KR" altLang="en-US" sz="1000" dirty="0" smtClean="0"/>
                        <a:t> 회원정보와 일치할 경우 </a:t>
                      </a:r>
                      <a:r>
                        <a:rPr lang="ko-KR" altLang="en-US" sz="1000" dirty="0" err="1" smtClean="0"/>
                        <a:t>얼럿창</a:t>
                      </a:r>
                      <a:r>
                        <a:rPr lang="ko-KR" altLang="en-US" sz="1000" dirty="0" smtClean="0"/>
                        <a:t> 생성“해당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주소로 회원님의 임시 비밀번호를 보내드렸습니다</a:t>
                      </a:r>
                      <a:r>
                        <a:rPr lang="en-US" altLang="ko-KR" sz="1000" dirty="0" smtClean="0"/>
                        <a:t>.” </a:t>
                      </a:r>
                      <a:r>
                        <a:rPr lang="ko-KR" altLang="en-US" sz="1000" dirty="0" smtClean="0"/>
                        <a:t>확인 누르면 </a:t>
                      </a:r>
                      <a:r>
                        <a:rPr lang="en-US" altLang="ko-KR" sz="1000" dirty="0" smtClean="0"/>
                        <a:t>[</a:t>
                      </a:r>
                      <a:r>
                        <a:rPr lang="ko-KR" altLang="en-US" sz="1000" dirty="0" smtClean="0"/>
                        <a:t>로그인</a:t>
                      </a:r>
                      <a:r>
                        <a:rPr lang="en-US" altLang="ko-KR" sz="1000" dirty="0" smtClean="0"/>
                        <a:t>] </a:t>
                      </a:r>
                      <a:r>
                        <a:rPr lang="ko-KR" altLang="en-US" sz="1000" dirty="0" smtClean="0"/>
                        <a:t>페이지로 이동</a:t>
                      </a:r>
                      <a:br>
                        <a:rPr lang="ko-KR" altLang="en-US" sz="1000" dirty="0" smtClean="0"/>
                      </a:b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아이디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성명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이메일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입력값이</a:t>
                      </a:r>
                      <a:r>
                        <a:rPr lang="ko-KR" altLang="en-US" sz="1000" dirty="0" smtClean="0"/>
                        <a:t> 회원정보와 일치하지 않을 경우 </a:t>
                      </a:r>
                      <a:r>
                        <a:rPr lang="ko-KR" altLang="en-US" sz="1000" dirty="0" err="1" smtClean="0"/>
                        <a:t>얼럿창</a:t>
                      </a:r>
                      <a:r>
                        <a:rPr lang="ko-KR" altLang="en-US" sz="1000" dirty="0" smtClean="0"/>
                        <a:t> 생성 “일치하는 회원 정보가 없습니다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ko-KR" altLang="en-US" sz="1000" dirty="0" smtClean="0"/>
                        <a:t>다시 확인해 주십시오</a:t>
                      </a:r>
                      <a:r>
                        <a:rPr lang="en-US" altLang="ko-KR" sz="1000" dirty="0" smtClean="0"/>
                        <a:t>.” </a:t>
                      </a:r>
                      <a:r>
                        <a:rPr lang="ko-KR" altLang="en-US" sz="1000" dirty="0" smtClean="0"/>
                        <a:t>메시지 생성 후 확인 누르면 본 페이지 다시 불러옴</a:t>
                      </a:r>
                      <a:r>
                        <a:rPr lang="en-US" altLang="ko-KR" sz="1000" dirty="0" smtClean="0"/>
                        <a:t>.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243737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8039" y="1732166"/>
            <a:ext cx="1351673" cy="338554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ko-KR" altLang="en-US" sz="1600" b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</a:t>
            </a:r>
            <a:endParaRPr lang="ko-KR" altLang="en-US" sz="16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Input"/>
          <p:cNvSpPr/>
          <p:nvPr/>
        </p:nvSpPr>
        <p:spPr>
          <a:xfrm>
            <a:off x="960132" y="2924944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성명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Input"/>
          <p:cNvSpPr/>
          <p:nvPr/>
        </p:nvSpPr>
        <p:spPr>
          <a:xfrm>
            <a:off x="960132" y="3337298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이메일 입력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Button"/>
          <p:cNvSpPr>
            <a:spLocks/>
          </p:cNvSpPr>
          <p:nvPr/>
        </p:nvSpPr>
        <p:spPr bwMode="auto">
          <a:xfrm>
            <a:off x="991248" y="3920655"/>
            <a:ext cx="3541517" cy="300433"/>
          </a:xfrm>
          <a:prstGeom prst="roundRect">
            <a:avLst>
              <a:gd name="adj" fmla="val 8776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smtClean="0">
                <a:solidFill>
                  <a:srgbClr val="262626"/>
                </a:solidFill>
                <a:effectLst/>
                <a:latin typeface="Calibri"/>
              </a:rPr>
              <a:t>임시 비밀번호 전송</a:t>
            </a:r>
            <a:endParaRPr lang="en-US" sz="10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53128" y="2215897"/>
            <a:ext cx="303914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아이디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성함</a:t>
            </a:r>
            <a:r>
              <a:rPr lang="en-US" altLang="ko-KR" sz="800" dirty="0" smtClean="0"/>
              <a:t>/</a:t>
            </a:r>
            <a:r>
              <a:rPr lang="ko-KR" altLang="en-US" sz="800" dirty="0" smtClean="0"/>
              <a:t>이메일 주소를 입력하세요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55" name="Input"/>
          <p:cNvSpPr/>
          <p:nvPr/>
        </p:nvSpPr>
        <p:spPr>
          <a:xfrm>
            <a:off x="960132" y="2516949"/>
            <a:ext cx="3556449" cy="307726"/>
          </a:xfrm>
          <a:prstGeom prst="roundRect">
            <a:avLst>
              <a:gd name="adj" fmla="val 10785"/>
            </a:avLst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00584" tIns="64008" rIns="100584" bIns="6400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5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아이디</a:t>
            </a:r>
            <a:endParaRPr lang="en-US" sz="105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53128" y="4376137"/>
            <a:ext cx="3584098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시에 입력한 </a:t>
            </a:r>
            <a:r>
              <a:rPr lang="ko-KR" altLang="en-US" sz="800" dirty="0" err="1" smtClean="0"/>
              <a:t>이메일</a:t>
            </a:r>
            <a:r>
              <a:rPr lang="ko-KR" altLang="en-US" sz="800" dirty="0" smtClean="0"/>
              <a:t> 주소가 기억나지 않으실 경우 고객센터로 문의 주시기 바랍니다</a:t>
            </a:r>
            <a:r>
              <a:rPr lang="en-US" altLang="ko-KR" sz="800" dirty="0" smtClean="0"/>
              <a:t>. xxxx@xxx.com</a:t>
            </a:r>
            <a:endParaRPr lang="ko-KR" alt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953128" y="3645024"/>
            <a:ext cx="3039149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회원가입 시 등록된 이메일 주소만 가능합니다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48" name="타원 47"/>
          <p:cNvSpPr/>
          <p:nvPr/>
        </p:nvSpPr>
        <p:spPr>
          <a:xfrm>
            <a:off x="755596" y="24269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755596" y="282467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55596" y="3240145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3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55596" y="3898949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FF0000"/>
                </a:solidFill>
              </a:rPr>
              <a:t>4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24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03266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Home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552741"/>
              </p:ext>
            </p:extLst>
          </p:nvPr>
        </p:nvGraphicFramePr>
        <p:xfrm>
          <a:off x="5988714" y="957282"/>
          <a:ext cx="2880320" cy="356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1~12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연령별</a:t>
                      </a:r>
                      <a:r>
                        <a:rPr lang="en-US" altLang="ko-KR" sz="1000" dirty="0" smtClean="0"/>
                        <a:t>X</a:t>
                      </a:r>
                      <a:r>
                        <a:rPr lang="ko-KR" altLang="en-US" sz="1000" dirty="0" err="1" smtClean="0"/>
                        <a:t>리그별</a:t>
                      </a:r>
                      <a:r>
                        <a:rPr lang="ko-KR" altLang="en-US" sz="1000" dirty="0" smtClean="0"/>
                        <a:t> 작품보기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err="1" smtClean="0"/>
                        <a:t>해당군</a:t>
                      </a:r>
                      <a:r>
                        <a:rPr lang="ko-KR" altLang="en-US" sz="1000" dirty="0" smtClean="0"/>
                        <a:t> 작품을 보여줌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smtClean="0"/>
                        <a:t>화면은 다음 슬라이드에 있음</a:t>
                      </a:r>
                      <a:endParaRPr lang="en-US" altLang="ko-KR" sz="1000" dirty="0" smtClean="0"/>
                    </a:p>
                    <a:p>
                      <a:pPr latinLnBrk="1"/>
                      <a:r>
                        <a:rPr lang="ko-KR" altLang="en-US" sz="1000" dirty="0" smtClean="0"/>
                        <a:t>보여주기 방식은 </a:t>
                      </a:r>
                      <a:r>
                        <a:rPr lang="en-US" altLang="ko-KR" sz="1000" dirty="0" smtClean="0"/>
                        <a:t>1~12</a:t>
                      </a:r>
                      <a:r>
                        <a:rPr lang="ko-KR" altLang="en-US" sz="1000" dirty="0" smtClean="0"/>
                        <a:t>가 동일함</a:t>
                      </a:r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※ 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각각의 버튼 </a:t>
                      </a:r>
                      <a:r>
                        <a:rPr lang="ko-KR" altLang="en-US" sz="1000" dirty="0" err="1" smtClean="0">
                          <a:solidFill>
                            <a:srgbClr val="0000FF"/>
                          </a:solidFill>
                        </a:rPr>
                        <a:t>클릭시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 다음 슬라이드에 있는 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&lt;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화면보기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&gt;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의 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‘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연령대 선택 </a:t>
                      </a:r>
                      <a:r>
                        <a:rPr lang="ko-KR" altLang="en-US" sz="1000" dirty="0" err="1" smtClean="0">
                          <a:solidFill>
                            <a:srgbClr val="0000FF"/>
                          </a:solidFill>
                        </a:rPr>
                        <a:t>콤보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’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와 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‘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리그 선택 </a:t>
                      </a:r>
                      <a:r>
                        <a:rPr lang="ko-KR" altLang="en-US" sz="1000" dirty="0" err="1" smtClean="0">
                          <a:solidFill>
                            <a:srgbClr val="0000FF"/>
                          </a:solidFill>
                        </a:rPr>
                        <a:t>콤보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’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는 해당되는 리스트가 채워진 상태로 열림 </a:t>
                      </a:r>
                      <a:endParaRPr lang="ko-KR" altLang="en-US" sz="1000" dirty="0">
                        <a:solidFill>
                          <a:srgbClr val="0000FF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최근 등록된 공지사항 내용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개 표시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자유게시판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최근 등록된 게시물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개 표시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</a:rPr>
                        <a:t>감상평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최근 등록된 게시물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개 표시</a:t>
                      </a:r>
                    </a:p>
                  </a:txBody>
                  <a:tcPr marL="72000" marR="72000" marT="36000" marB="36000" anchor="ctr"/>
                </a:tc>
              </a:tr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16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*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로그인 시 마지막으로 읽은 페이지 </a:t>
                      </a:r>
                      <a:r>
                        <a:rPr lang="ko-KR" altLang="en-US" sz="1000" dirty="0" err="1" smtClean="0">
                          <a:solidFill>
                            <a:srgbClr val="0000FF"/>
                          </a:solidFill>
                        </a:rPr>
                        <a:t>이어읽기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 팝업 메시지 출력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-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이어 읽기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책갈피 기능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b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</a:br>
                      <a:r>
                        <a:rPr lang="ko-KR" altLang="en-US" sz="1000" dirty="0" err="1" smtClean="0">
                          <a:solidFill>
                            <a:srgbClr val="0000FF"/>
                          </a:solidFill>
                        </a:rPr>
                        <a:t>작품명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ko-KR" altLang="en-US" sz="1000" dirty="0" err="1" smtClean="0">
                          <a:solidFill>
                            <a:srgbClr val="0000FF"/>
                          </a:solidFill>
                        </a:rPr>
                        <a:t>회차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 명 표시</a:t>
                      </a:r>
                      <a:endParaRPr lang="en-US" altLang="ko-KR" sz="100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이동 클릭 시 해당 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[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작품내용보기</a:t>
                      </a:r>
                      <a:r>
                        <a:rPr lang="en-US" altLang="ko-KR" sz="1000" dirty="0" smtClean="0">
                          <a:solidFill>
                            <a:srgbClr val="0000FF"/>
                          </a:solidFill>
                        </a:rPr>
                        <a:t>]</a:t>
                      </a:r>
                      <a:r>
                        <a:rPr lang="ko-KR" altLang="en-US" sz="1000" dirty="0" smtClean="0">
                          <a:solidFill>
                            <a:srgbClr val="0000FF"/>
                          </a:solidFill>
                        </a:rPr>
                        <a:t>로 이동</a:t>
                      </a:r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711694"/>
              </p:ext>
            </p:extLst>
          </p:nvPr>
        </p:nvGraphicFramePr>
        <p:xfrm>
          <a:off x="467544" y="1758414"/>
          <a:ext cx="4968840" cy="7344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3768"/>
                <a:gridCol w="993768"/>
                <a:gridCol w="993768"/>
                <a:gridCol w="993768"/>
                <a:gridCol w="993768"/>
              </a:tblGrid>
              <a:tr h="734482">
                <a:tc>
                  <a:txBody>
                    <a:bodyPr/>
                    <a:lstStyle/>
                    <a:p>
                      <a:pPr algn="ctr" latinLnBrk="1"/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467544" y="1556792"/>
            <a:ext cx="1214304" cy="2160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오늘의 작가 연재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657216"/>
              </p:ext>
            </p:extLst>
          </p:nvPr>
        </p:nvGraphicFramePr>
        <p:xfrm>
          <a:off x="467544" y="3021102"/>
          <a:ext cx="4948890" cy="207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9778"/>
                <a:gridCol w="989778"/>
                <a:gridCol w="989778"/>
                <a:gridCol w="989778"/>
                <a:gridCol w="989778"/>
              </a:tblGrid>
              <a:tr h="25017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챌린지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베스트 리그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작가관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입상작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제너맨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이상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</a:p>
                  </a:txBody>
                  <a:tcPr marL="36000" marR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</a:p>
                  </a:txBody>
                  <a:tcPr marL="36000" marR="360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작품보기</a:t>
                      </a:r>
                    </a:p>
                  </a:txBody>
                  <a:tcPr marL="36000" marR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유니티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작품보기</a:t>
                      </a:r>
                      <a:endParaRPr lang="ko-KR" altLang="en-US" sz="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/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하이틴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20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작품보기</a:t>
                      </a:r>
                      <a:endParaRPr lang="ko-KR" altLang="en-US" sz="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/>
                </a:tc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로우틴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15</a:t>
                      </a:r>
                      <a:r>
                        <a:rPr lang="ko-KR" altLang="en-US" sz="1000" dirty="0" smtClean="0"/>
                        <a:t>세 이하</a:t>
                      </a:r>
                    </a:p>
                  </a:txBody>
                  <a:tcPr marL="36000" marR="36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작품보기</a:t>
                      </a:r>
                      <a:endParaRPr lang="ko-KR" altLang="en-US" sz="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36000" marR="36000" anchor="ctr">
                    <a:gradFill>
                      <a:gsLst>
                        <a:gs pos="0">
                          <a:schemeClr val="bg1">
                            <a:lumMod val="85000"/>
                          </a:schemeClr>
                        </a:gs>
                        <a:gs pos="53000">
                          <a:srgbClr val="D4DEFF"/>
                        </a:gs>
                        <a:gs pos="83000">
                          <a:srgbClr val="D4DEFF"/>
                        </a:gs>
                        <a:gs pos="100000">
                          <a:srgbClr val="96AB94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8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작품보기</a:t>
                      </a:r>
                      <a:endParaRPr lang="ko-KR" altLang="en-US" sz="8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anchor="ctr"/>
                </a:tc>
              </a:tr>
            </a:tbl>
          </a:graphicData>
        </a:graphic>
      </p:graphicFrame>
      <p:sp>
        <p:nvSpPr>
          <p:cNvPr id="46" name="직사각형 45"/>
          <p:cNvSpPr/>
          <p:nvPr/>
        </p:nvSpPr>
        <p:spPr>
          <a:xfrm>
            <a:off x="467544" y="2821558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공모 </a:t>
            </a:r>
            <a:r>
              <a:rPr lang="en-US" altLang="ko-KR" sz="1000" dirty="0" smtClean="0">
                <a:solidFill>
                  <a:schemeClr val="tx1"/>
                </a:solidFill>
              </a:rPr>
              <a:t>&amp; </a:t>
            </a:r>
            <a:r>
              <a:rPr lang="ko-KR" altLang="en-US" sz="1000" dirty="0" smtClean="0">
                <a:solidFill>
                  <a:schemeClr val="tx1"/>
                </a:solidFill>
              </a:rPr>
              <a:t>리그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159712" y="342900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159712" y="429309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167824" y="342900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411760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627784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2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2843808" y="2564904"/>
            <a:ext cx="144016" cy="144016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3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2159712" y="479715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3167824" y="386104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3167824" y="429309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7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pic>
        <p:nvPicPr>
          <p:cNvPr id="71" name="Picture 2"/>
          <p:cNvPicPr>
            <a:picLocks noChangeArrowheads="1"/>
          </p:cNvPicPr>
          <p:nvPr/>
        </p:nvPicPr>
        <p:blipFill>
          <a:blip r:embed="rId5" cstate="print"/>
          <a:srcRect l="61610" t="50273" r="17597" b="22436"/>
          <a:stretch>
            <a:fillRect/>
          </a:stretch>
        </p:blipFill>
        <p:spPr bwMode="auto">
          <a:xfrm>
            <a:off x="2483768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2"/>
          <p:cNvPicPr>
            <a:picLocks noChangeArrowheads="1"/>
          </p:cNvPicPr>
          <p:nvPr/>
        </p:nvPicPr>
        <p:blipFill>
          <a:blip r:embed="rId6" cstate="print"/>
          <a:srcRect l="73988" t="18755" r="5295" b="52940"/>
          <a:stretch>
            <a:fillRect/>
          </a:stretch>
        </p:blipFill>
        <p:spPr bwMode="auto">
          <a:xfrm>
            <a:off x="4499991" y="1806347"/>
            <a:ext cx="900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2"/>
          <p:cNvPicPr>
            <a:picLocks noChangeArrowheads="1"/>
          </p:cNvPicPr>
          <p:nvPr/>
        </p:nvPicPr>
        <p:blipFill>
          <a:blip r:embed="rId6" cstate="print"/>
          <a:srcRect l="73002" t="67806" r="5295" b="3340"/>
          <a:stretch>
            <a:fillRect/>
          </a:stretch>
        </p:blipFill>
        <p:spPr bwMode="auto">
          <a:xfrm>
            <a:off x="3491880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3"/>
          <p:cNvPicPr>
            <a:picLocks noChangeArrowheads="1"/>
          </p:cNvPicPr>
          <p:nvPr/>
        </p:nvPicPr>
        <p:blipFill>
          <a:blip r:embed="rId7" cstate="print"/>
          <a:srcRect l="73979" t="12325" r="4483" b="58916"/>
          <a:stretch>
            <a:fillRect/>
          </a:stretch>
        </p:blipFill>
        <p:spPr bwMode="auto">
          <a:xfrm>
            <a:off x="1475656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3"/>
          <p:cNvPicPr>
            <a:picLocks noChangeArrowheads="1"/>
          </p:cNvPicPr>
          <p:nvPr/>
        </p:nvPicPr>
        <p:blipFill>
          <a:blip r:embed="rId8" cstate="print"/>
          <a:srcRect l="73352" t="47324" r="5506" b="13873"/>
          <a:stretch>
            <a:fillRect/>
          </a:stretch>
        </p:blipFill>
        <p:spPr bwMode="auto">
          <a:xfrm>
            <a:off x="467544" y="1806347"/>
            <a:ext cx="936000" cy="6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타원 27"/>
          <p:cNvSpPr/>
          <p:nvPr/>
        </p:nvSpPr>
        <p:spPr>
          <a:xfrm>
            <a:off x="2159712" y="386104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167824" y="479715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8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175936" y="342900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9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4175936" y="386104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10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175936" y="4293096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175936" y="479715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675413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공모</a:t>
                      </a:r>
                      <a:r>
                        <a:rPr lang="en-US" altLang="ko-KR" sz="800" dirty="0" smtClean="0"/>
                        <a:t>&amp;</a:t>
                      </a:r>
                      <a:r>
                        <a:rPr lang="ko-KR" altLang="en-US" sz="800" dirty="0" smtClean="0"/>
                        <a:t>리그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7" name="직사각형 46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53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/>
          <p:cNvSpPr/>
          <p:nvPr/>
        </p:nvSpPr>
        <p:spPr>
          <a:xfrm>
            <a:off x="467544" y="5157192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공지사항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67544" y="5356736"/>
            <a:ext cx="2448272" cy="880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3131840" y="5157192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자유게시판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131840" y="5356736"/>
            <a:ext cx="2448272" cy="880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192296" y="5157192"/>
            <a:ext cx="1060456" cy="19954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감상평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39552" y="5445224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altLang="ko-KR" sz="800" dirty="0" smtClean="0"/>
              <a:t>[</a:t>
            </a:r>
            <a:r>
              <a:rPr lang="ko-KR" altLang="en-US" sz="800" dirty="0" smtClean="0"/>
              <a:t>이벤트</a:t>
            </a:r>
            <a:r>
              <a:rPr lang="en-US" altLang="ko-KR" sz="800" dirty="0" smtClean="0"/>
              <a:t>] K</a:t>
            </a:r>
            <a:r>
              <a:rPr lang="ko-KR" altLang="en-US" sz="800" dirty="0" err="1" smtClean="0"/>
              <a:t>웹소설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오픈기념</a:t>
            </a:r>
            <a:r>
              <a:rPr lang="ko-KR" altLang="en-US" sz="800" dirty="0" smtClean="0"/>
              <a:t> </a:t>
            </a:r>
            <a:r>
              <a:rPr lang="ko-KR" altLang="en-US" sz="800" dirty="0" err="1" smtClean="0"/>
              <a:t>이벤</a:t>
            </a:r>
            <a:r>
              <a:rPr lang="en-US" altLang="ko-KR" sz="800" dirty="0" smtClean="0"/>
              <a:t>…</a:t>
            </a:r>
            <a:endParaRPr lang="ko-KR" altLang="en-US" sz="800" dirty="0"/>
          </a:p>
        </p:txBody>
      </p:sp>
      <p:sp>
        <p:nvSpPr>
          <p:cNvPr id="66" name="TextBox 65"/>
          <p:cNvSpPr txBox="1"/>
          <p:nvPr/>
        </p:nvSpPr>
        <p:spPr>
          <a:xfrm>
            <a:off x="539552" y="5660668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altLang="ko-KR" sz="800" dirty="0" smtClean="0"/>
              <a:t>[</a:t>
            </a:r>
            <a:r>
              <a:rPr lang="ko-KR" altLang="en-US" sz="800" dirty="0" smtClean="0"/>
              <a:t>당첨안내</a:t>
            </a:r>
            <a:r>
              <a:rPr lang="en-US" altLang="ko-KR" sz="800" dirty="0" smtClean="0"/>
              <a:t>] </a:t>
            </a:r>
            <a:r>
              <a:rPr lang="ko-KR" altLang="en-US" sz="800" dirty="0" smtClean="0"/>
              <a:t>추석 맞이 이벤트</a:t>
            </a:r>
            <a:r>
              <a:rPr lang="en-US" altLang="ko-KR" sz="800" dirty="0" smtClean="0"/>
              <a:t> </a:t>
            </a:r>
            <a:endParaRPr lang="ko-KR" alt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539552" y="5891443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663" indent="-93663">
              <a:buFont typeface="Arial" panose="020B0604020202020204" pitchFamily="34" charset="0"/>
              <a:buChar char="•"/>
            </a:pPr>
            <a:r>
              <a:rPr lang="en-US" altLang="ko-KR" sz="800" dirty="0" smtClean="0"/>
              <a:t>[</a:t>
            </a:r>
            <a:r>
              <a:rPr lang="ko-KR" altLang="en-US" sz="800" dirty="0" smtClean="0"/>
              <a:t>점검완</a:t>
            </a:r>
            <a:r>
              <a:rPr lang="ko-KR" altLang="en-US" sz="800" dirty="0"/>
              <a:t>료</a:t>
            </a:r>
            <a:r>
              <a:rPr lang="en-US" altLang="ko-KR" sz="800" dirty="0" smtClean="0"/>
              <a:t>] </a:t>
            </a:r>
            <a:r>
              <a:rPr lang="ko-KR" altLang="en-US" sz="800" dirty="0" smtClean="0"/>
              <a:t>서버 점검 완료</a:t>
            </a:r>
            <a:endParaRPr lang="ko-KR" alt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2176686" y="5445224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2176686" y="5660668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2176686" y="5876112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3151973" y="5445224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작가님 정말 응원합니다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3151973" y="5660668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오늘 가입했어요</a:t>
            </a:r>
            <a:r>
              <a:rPr lang="en-US" altLang="ko-KR" sz="800" dirty="0" smtClean="0"/>
              <a:t>. </a:t>
            </a:r>
            <a:r>
              <a:rPr lang="ko-KR" altLang="en-US" sz="800" dirty="0" smtClean="0"/>
              <a:t>재미있네요</a:t>
            </a:r>
            <a:r>
              <a:rPr lang="en-US" altLang="ko-KR" sz="800" dirty="0" smtClean="0"/>
              <a:t>.</a:t>
            </a:r>
            <a:endParaRPr lang="ko-KR" altLang="en-US" sz="800" dirty="0"/>
          </a:p>
        </p:txBody>
      </p:sp>
      <p:sp>
        <p:nvSpPr>
          <p:cNvPr id="81" name="TextBox 80"/>
          <p:cNvSpPr txBox="1"/>
          <p:nvPr/>
        </p:nvSpPr>
        <p:spPr>
          <a:xfrm>
            <a:off x="3151973" y="5891443"/>
            <a:ext cx="18171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작가님 정말 응원합니다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4789107" y="5445224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sp>
        <p:nvSpPr>
          <p:cNvPr id="83" name="TextBox 82"/>
          <p:cNvSpPr txBox="1"/>
          <p:nvPr/>
        </p:nvSpPr>
        <p:spPr>
          <a:xfrm>
            <a:off x="4789107" y="5660668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4789107" y="5876112"/>
            <a:ext cx="7391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/>
              <a:t>2015.10.19</a:t>
            </a:r>
            <a:endParaRPr lang="ko-KR" altLang="en-US" sz="800" dirty="0"/>
          </a:p>
        </p:txBody>
      </p:sp>
      <p:sp>
        <p:nvSpPr>
          <p:cNvPr id="90" name="타원 89"/>
          <p:cNvSpPr/>
          <p:nvPr/>
        </p:nvSpPr>
        <p:spPr>
          <a:xfrm>
            <a:off x="251520" y="515719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2978196" y="515719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4139952" y="515719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15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580112" y="4774254"/>
            <a:ext cx="2839071" cy="175256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Close Button"/>
          <p:cNvGrpSpPr/>
          <p:nvPr>
            <p:custDataLst>
              <p:tags r:id="rId1"/>
            </p:custDataLst>
          </p:nvPr>
        </p:nvGrpSpPr>
        <p:grpSpPr>
          <a:xfrm>
            <a:off x="8016758" y="4846262"/>
            <a:ext cx="249711" cy="241995"/>
            <a:chOff x="1642631" y="2531766"/>
            <a:chExt cx="200534" cy="241995"/>
          </a:xfrm>
        </p:grpSpPr>
        <p:sp>
          <p:nvSpPr>
            <p:cNvPr id="95" name="Button"/>
            <p:cNvSpPr>
              <a:spLocks/>
            </p:cNvSpPr>
            <p:nvPr/>
          </p:nvSpPr>
          <p:spPr bwMode="auto">
            <a:xfrm>
              <a:off x="1642631" y="2531766"/>
              <a:ext cx="200534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10312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Icon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706904" y="2611320"/>
              <a:ext cx="68781" cy="82886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682879" y="4883728"/>
            <a:ext cx="1229916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b="1" dirty="0" err="1" smtClean="0"/>
              <a:t>이어읽기</a:t>
            </a:r>
            <a:endParaRPr lang="ko-KR" altLang="en-US" b="1" dirty="0"/>
          </a:p>
        </p:txBody>
      </p:sp>
      <p:sp>
        <p:nvSpPr>
          <p:cNvPr id="98" name="Button"/>
          <p:cNvSpPr>
            <a:spLocks/>
          </p:cNvSpPr>
          <p:nvPr/>
        </p:nvSpPr>
        <p:spPr bwMode="auto">
          <a:xfrm>
            <a:off x="6055007" y="6094771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rgbClr val="262626"/>
                </a:solidFill>
                <a:effectLst/>
                <a:latin typeface="Calibri"/>
              </a:rPr>
              <a:t>이동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722591" y="5180643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ko-KR" altLang="en-US" sz="800" dirty="0" smtClean="0"/>
              <a:t>가장 최근에 읽은 작품으로 이동하시겠습니까</a:t>
            </a:r>
            <a:r>
              <a:rPr lang="en-US" altLang="ko-KR" sz="800" dirty="0" smtClean="0"/>
              <a:t>?</a:t>
            </a:r>
            <a:endParaRPr lang="ko-KR" alt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5722591" y="5456257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1100" b="1" dirty="0" err="1" smtClean="0"/>
              <a:t>수라왕</a:t>
            </a:r>
            <a:endParaRPr lang="ko-KR" altLang="en-US" sz="11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5722591" y="5661248"/>
            <a:ext cx="2511582" cy="2769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00" dirty="0" smtClean="0"/>
              <a:t>9</a:t>
            </a:r>
            <a:r>
              <a:rPr lang="ko-KR" altLang="en-US" sz="1000" dirty="0" smtClean="0"/>
              <a:t>화 바닷가에서</a:t>
            </a:r>
            <a:endParaRPr lang="ko-KR" altLang="en-US" sz="1000" dirty="0"/>
          </a:p>
        </p:txBody>
      </p:sp>
      <p:sp>
        <p:nvSpPr>
          <p:cNvPr id="102" name="타원 101"/>
          <p:cNvSpPr/>
          <p:nvPr/>
        </p:nvSpPr>
        <p:spPr>
          <a:xfrm>
            <a:off x="5528237" y="462629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16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03" name="Button"/>
          <p:cNvSpPr>
            <a:spLocks/>
          </p:cNvSpPr>
          <p:nvPr/>
        </p:nvSpPr>
        <p:spPr bwMode="auto">
          <a:xfrm>
            <a:off x="6999647" y="6094771"/>
            <a:ext cx="857788" cy="288032"/>
          </a:xfrm>
          <a:prstGeom prst="roundRect">
            <a:avLst>
              <a:gd name="adj" fmla="val 8776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rgbClr val="262626"/>
                </a:solidFill>
                <a:effectLst/>
                <a:latin typeface="Calibri"/>
              </a:rPr>
              <a:t>취소</a:t>
            </a:r>
            <a:endParaRPr lang="en-US" sz="800" dirty="0">
              <a:solidFill>
                <a:srgbClr val="262626"/>
              </a:solidFill>
              <a:effectLst/>
              <a:latin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252818"/>
              </p:ext>
            </p:extLst>
          </p:nvPr>
        </p:nvGraphicFramePr>
        <p:xfrm>
          <a:off x="1" y="0"/>
          <a:ext cx="9143999" cy="68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397"/>
                <a:gridCol w="1447800"/>
                <a:gridCol w="1219200"/>
                <a:gridCol w="3048000"/>
                <a:gridCol w="914400"/>
                <a:gridCol w="1219202"/>
              </a:tblGrid>
              <a:tr h="344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프로젝트단계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설계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solidFill>
                            <a:schemeClr val="bg1"/>
                          </a:solidFill>
                        </a:rPr>
                        <a:t>화면명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r>
                        <a:rPr lang="en-US" altLang="ko-KR" sz="1000" dirty="0" smtClean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리그별</a:t>
                      </a:r>
                      <a:r>
                        <a:rPr lang="ko-KR" altLang="en-US" sz="1000" baseline="0" dirty="0" smtClean="0"/>
                        <a:t> 작품보기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화면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화면코드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  <a:tr h="3394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버전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화면 경로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홈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smtClean="0"/>
                        <a:t>메인 </a:t>
                      </a:r>
                      <a:r>
                        <a:rPr lang="en-US" altLang="ko-KR" sz="1000" dirty="0" smtClean="0"/>
                        <a:t>&gt; </a:t>
                      </a:r>
                      <a:r>
                        <a:rPr lang="ko-KR" altLang="en-US" sz="1000" dirty="0" err="1" smtClean="0"/>
                        <a:t>리그별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작품보기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작성자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108000" marR="108000" marT="36000" marB="3600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사업자</a:t>
                      </a:r>
                      <a:endParaRPr lang="ko-KR" altLang="en-US" sz="1000" dirty="0"/>
                    </a:p>
                  </a:txBody>
                  <a:tcPr marL="108000" marR="108000" marT="36000" marB="36000" anchor="ctr"/>
                </a:tc>
              </a:tr>
            </a:tbl>
          </a:graphicData>
        </a:graphic>
      </p:graphicFrame>
      <p:graphicFrame>
        <p:nvGraphicFramePr>
          <p:cNvPr id="60" name="표 59"/>
          <p:cNvGraphicFramePr>
            <a:graphicFrameLocks noGrp="1"/>
          </p:cNvGraphicFramePr>
          <p:nvPr/>
        </p:nvGraphicFramePr>
        <p:xfrm>
          <a:off x="5988714" y="957282"/>
          <a:ext cx="2880320" cy="150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494"/>
                <a:gridCol w="2424826"/>
              </a:tblGrid>
              <a:tr h="3114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연령대 선택 </a:t>
                      </a:r>
                      <a:r>
                        <a:rPr lang="ko-KR" altLang="en-US" sz="1000" dirty="0" err="1" smtClean="0"/>
                        <a:t>콤보</a:t>
                      </a:r>
                      <a:r>
                        <a:rPr lang="en-US" altLang="ko-KR" sz="1000" baseline="0" dirty="0" smtClean="0"/>
                        <a:t> – </a:t>
                      </a:r>
                      <a:r>
                        <a:rPr lang="ko-KR" altLang="en-US" sz="1000" baseline="0" dirty="0" err="1" smtClean="0"/>
                        <a:t>제너맨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유니티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smtClean="0"/>
                        <a:t>하이틴</a:t>
                      </a:r>
                      <a:r>
                        <a:rPr lang="en-US" altLang="ko-KR" sz="1000" baseline="0" dirty="0" smtClean="0"/>
                        <a:t>/</a:t>
                      </a:r>
                      <a:r>
                        <a:rPr lang="ko-KR" altLang="en-US" sz="1000" baseline="0" dirty="0" err="1" smtClean="0"/>
                        <a:t>로우틴</a:t>
                      </a:r>
                      <a:r>
                        <a:rPr lang="en-US" altLang="ko-KR" sz="1000" baseline="0" dirty="0" smtClean="0"/>
                        <a:t> 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2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리그 선택 </a:t>
                      </a:r>
                      <a:r>
                        <a:rPr lang="ko-KR" altLang="en-US" sz="1000" dirty="0" err="1" smtClean="0"/>
                        <a:t>콤보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err="1" smtClean="0"/>
                        <a:t>챌린지</a:t>
                      </a:r>
                      <a:r>
                        <a:rPr lang="ko-KR" altLang="en-US" sz="1000" dirty="0" smtClean="0"/>
                        <a:t> 리그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베스트 리그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err="1" smtClean="0"/>
                        <a:t>작가관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2779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3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업데이트순</a:t>
                      </a:r>
                      <a:r>
                        <a:rPr lang="ko-KR" altLang="en-US" sz="1000" dirty="0" smtClean="0"/>
                        <a:t> 체크박스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err="1" smtClean="0"/>
                        <a:t>체크시</a:t>
                      </a:r>
                      <a:r>
                        <a:rPr lang="ko-KR" altLang="en-US" sz="1000" dirty="0" smtClean="0"/>
                        <a:t> 업데이트 날짜 기준 정렬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  <a:tr h="3561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smtClean="0"/>
                        <a:t>4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pPr latinLnBrk="1">
                        <a:buFont typeface="Arial" charset="0"/>
                        <a:buNone/>
                      </a:pPr>
                      <a:r>
                        <a:rPr lang="ko-KR" altLang="en-US" sz="1000" dirty="0" smtClean="0"/>
                        <a:t>조회순 체크박스 </a:t>
                      </a:r>
                      <a:r>
                        <a:rPr lang="en-US" altLang="ko-KR" sz="1000" dirty="0" smtClean="0"/>
                        <a:t>– </a:t>
                      </a:r>
                      <a:r>
                        <a:rPr lang="ko-KR" altLang="en-US" sz="1000" dirty="0" smtClean="0"/>
                        <a:t>체크 시 조회수</a:t>
                      </a:r>
                      <a:r>
                        <a:rPr lang="ko-KR" altLang="en-US" sz="1000" baseline="0" dirty="0" smtClean="0"/>
                        <a:t> 기준으로 정렬</a:t>
                      </a:r>
                      <a:endParaRPr lang="ko-KR" altLang="en-US" sz="1000" dirty="0"/>
                    </a:p>
                  </a:txBody>
                  <a:tcPr marL="72000" marR="72000" marT="36000" marB="36000" anchor="ctr"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4419" t="26678" r="37499"/>
          <a:stretch>
            <a:fillRect/>
          </a:stretch>
        </p:blipFill>
        <p:spPr bwMode="auto">
          <a:xfrm>
            <a:off x="467544" y="1690443"/>
            <a:ext cx="4680520" cy="444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직사각형 33"/>
          <p:cNvSpPr/>
          <p:nvPr/>
        </p:nvSpPr>
        <p:spPr>
          <a:xfrm>
            <a:off x="539552" y="1816249"/>
            <a:ext cx="11521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1560" y="1744241"/>
            <a:ext cx="720080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FF0000"/>
                </a:solidFill>
              </a:rPr>
              <a:t>제너맨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619672" y="1744241"/>
            <a:ext cx="1008112" cy="2160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mtClean="0">
                <a:solidFill>
                  <a:srgbClr val="FF0000"/>
                </a:solidFill>
              </a:rPr>
              <a:t>챌린지리그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95536" y="1744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1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707904" y="1653183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3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211960" y="162880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 smtClean="0">
                <a:solidFill>
                  <a:srgbClr val="FF0000"/>
                </a:solidFill>
              </a:rPr>
              <a:t>4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403648" y="1744241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2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572000" y="1816249"/>
            <a:ext cx="576064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A9FC4-6F8D-4E15-9487-2230FDB12D50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3528" y="692696"/>
            <a:ext cx="5166584" cy="4680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57550"/>
              </p:ext>
            </p:extLst>
          </p:nvPr>
        </p:nvGraphicFramePr>
        <p:xfrm>
          <a:off x="452688" y="1196752"/>
          <a:ext cx="4269838" cy="288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812"/>
                <a:gridCol w="640671"/>
                <a:gridCol w="640671"/>
                <a:gridCol w="640671"/>
                <a:gridCol w="640671"/>
                <a:gridCol w="640671"/>
                <a:gridCol w="64067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홈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오늘의 연재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공모</a:t>
                      </a:r>
                      <a:r>
                        <a:rPr lang="en-US" altLang="ko-KR" sz="800" dirty="0" smtClean="0">
                          <a:solidFill>
                            <a:schemeClr val="bg1"/>
                          </a:solidFill>
                        </a:rPr>
                        <a:t>&amp;</a:t>
                      </a:r>
                      <a:r>
                        <a:rPr lang="ko-KR" altLang="en-US" sz="800" dirty="0" smtClean="0">
                          <a:solidFill>
                            <a:schemeClr val="bg1"/>
                          </a:solidFill>
                        </a:rPr>
                        <a:t>리그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3600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커뮤니티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/>
                        <a:t>My Page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/>
                        <a:t>작품올리기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/>
                        <a:t>쿠폰충전</a:t>
                      </a:r>
                      <a:endParaRPr lang="ko-KR" altLang="en-US" sz="800" dirty="0"/>
                    </a:p>
                  </a:txBody>
                  <a:tcPr marL="36000" marR="3600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539552" y="756240"/>
            <a:ext cx="792088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회사 로고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366128" y="836712"/>
            <a:ext cx="1656184" cy="14401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회원 가입   로그인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85936" y="787951"/>
            <a:ext cx="1494176" cy="2964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 smtClean="0">
              <a:solidFill>
                <a:schemeClr val="tx1"/>
              </a:solidFill>
            </a:endParaRPr>
          </a:p>
        </p:txBody>
      </p:sp>
      <p:pic>
        <p:nvPicPr>
          <p:cNvPr id="26" name="Picture 2" descr="http://www.clker.com/cliparts/0/1/S/1/l/W/search-icon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91" y="841121"/>
            <a:ext cx="146199" cy="1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84478" y="6309320"/>
            <a:ext cx="5095634" cy="4320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FOOTER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None"/>
  <p:tag name="ANCHORBOTTOM" val="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12,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</a:spPr>
      <a:bodyPr rtlCol="0" anchor="ctr"/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5470</TotalTime>
  <Words>6615</Words>
  <Application>Microsoft Office PowerPoint</Application>
  <PresentationFormat>화면 슬라이드 쇼(4:3)</PresentationFormat>
  <Paragraphs>2778</Paragraphs>
  <Slides>50</Slides>
  <Notes>48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테마</vt:lpstr>
      <vt:lpstr>K웹소설 웹사이트 개발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타타르웹소설 웹사이트 개발 프로젝트</dc:title>
  <dc:creator>posef</dc:creator>
  <cp:lastModifiedBy>Registered User</cp:lastModifiedBy>
  <cp:revision>290</cp:revision>
  <dcterms:created xsi:type="dcterms:W3CDTF">2015-09-22T10:32:25Z</dcterms:created>
  <dcterms:modified xsi:type="dcterms:W3CDTF">2015-11-05T04:40:50Z</dcterms:modified>
</cp:coreProperties>
</file>